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97" r:id="rId5"/>
    <p:sldMasterId id="2147483695" r:id="rId6"/>
    <p:sldMasterId id="2147483684" r:id="rId7"/>
  </p:sldMasterIdLst>
  <p:notesMasterIdLst>
    <p:notesMasterId r:id="rId28"/>
  </p:notesMasterIdLst>
  <p:handoutMasterIdLst>
    <p:handoutMasterId r:id="rId29"/>
  </p:handoutMasterIdLst>
  <p:sldIdLst>
    <p:sldId id="271" r:id="rId8"/>
    <p:sldId id="272" r:id="rId9"/>
    <p:sldId id="259" r:id="rId10"/>
    <p:sldId id="269" r:id="rId11"/>
    <p:sldId id="270" r:id="rId12"/>
    <p:sldId id="273" r:id="rId13"/>
    <p:sldId id="261" r:id="rId14"/>
    <p:sldId id="260" r:id="rId15"/>
    <p:sldId id="267" r:id="rId16"/>
    <p:sldId id="280" r:id="rId17"/>
    <p:sldId id="279" r:id="rId18"/>
    <p:sldId id="281" r:id="rId19"/>
    <p:sldId id="282" r:id="rId20"/>
    <p:sldId id="283" r:id="rId21"/>
    <p:sldId id="277" r:id="rId22"/>
    <p:sldId id="264" r:id="rId23"/>
    <p:sldId id="275" r:id="rId24"/>
    <p:sldId id="278" r:id="rId25"/>
    <p:sldId id="284" r:id="rId26"/>
    <p:sldId id="26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efore the session" id="{9248E0E9-B469-42C5-B521-34DBB63F9E0C}">
          <p14:sldIdLst>
            <p14:sldId id="271"/>
            <p14:sldId id="272"/>
            <p14:sldId id="259"/>
            <p14:sldId id="269"/>
            <p14:sldId id="270"/>
          </p14:sldIdLst>
        </p14:section>
        <p14:section name="The session" id="{9BCE8471-468A-4538-82B3-E4E62B0A593E}">
          <p14:sldIdLst>
            <p14:sldId id="273"/>
            <p14:sldId id="261"/>
            <p14:sldId id="260"/>
            <p14:sldId id="267"/>
            <p14:sldId id="280"/>
            <p14:sldId id="279"/>
            <p14:sldId id="281"/>
            <p14:sldId id="282"/>
            <p14:sldId id="283"/>
            <p14:sldId id="277"/>
            <p14:sldId id="264"/>
            <p14:sldId id="275"/>
            <p14:sldId id="278"/>
            <p14:sldId id="284"/>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6297"/>
    <a:srgbClr val="000000"/>
    <a:srgbClr val="3B2B46"/>
    <a:srgbClr val="FFFFFF"/>
    <a:srgbClr val="346296"/>
    <a:srgbClr val="E646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549A41-84E5-4457-B152-46FEA989761E}" v="12" dt="2024-06-24T15:06:05.0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7" autoAdjust="0"/>
    <p:restoredTop sz="80866" autoAdjust="0"/>
  </p:normalViewPr>
  <p:slideViewPr>
    <p:cSldViewPr snapToGrid="0">
      <p:cViewPr varScale="1">
        <p:scale>
          <a:sx n="100" d="100"/>
          <a:sy n="100" d="100"/>
        </p:scale>
        <p:origin x="954" y="9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40" d="100"/>
        <a:sy n="140" d="100"/>
      </p:scale>
      <p:origin x="0" y="-3924"/>
    </p:cViewPr>
  </p:sorterViewPr>
  <p:notesViewPr>
    <p:cSldViewPr snapToGrid="0">
      <p:cViewPr>
        <p:scale>
          <a:sx n="200" d="100"/>
          <a:sy n="200" d="100"/>
        </p:scale>
        <p:origin x="1392" y="1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customXml" Target="../customXml/item3.xml"/><Relationship Id="rId21" Type="http://schemas.openxmlformats.org/officeDocument/2006/relationships/slide" Target="slides/slide14.xml"/><Relationship Id="rId34" Type="http://schemas.microsoft.com/office/2015/10/relationships/revisionInfo" Target="revisionInfo.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notesMaster" Target="notesMasters/notes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presProps" Target="presProps.xml"/><Relationship Id="rId8"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BDC4E67-8CB2-26CB-9842-22F9A691D9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a:extLst>
              <a:ext uri="{FF2B5EF4-FFF2-40B4-BE49-F238E27FC236}">
                <a16:creationId xmlns:a16="http://schemas.microsoft.com/office/drawing/2014/main" id="{CE31EB5F-53B0-CDA3-72A4-3FA9BE40D0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440670-43D7-400A-ABC5-B69E064DBB37}" type="datetimeFigureOut">
              <a:rPr lang="en-GB" smtClean="0"/>
              <a:t>17/06/2024</a:t>
            </a:fld>
            <a:endParaRPr lang="en-GB"/>
          </a:p>
        </p:txBody>
      </p:sp>
      <p:sp>
        <p:nvSpPr>
          <p:cNvPr id="4" name="Espace réservé du pied de page 3">
            <a:extLst>
              <a:ext uri="{FF2B5EF4-FFF2-40B4-BE49-F238E27FC236}">
                <a16:creationId xmlns:a16="http://schemas.microsoft.com/office/drawing/2014/main" id="{00EB1E06-E4F0-A1A2-1EFB-AD58FA1AF7A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Espace réservé du numéro de diapositive 4">
            <a:extLst>
              <a:ext uri="{FF2B5EF4-FFF2-40B4-BE49-F238E27FC236}">
                <a16:creationId xmlns:a16="http://schemas.microsoft.com/office/drawing/2014/main" id="{47061963-6110-4C16-C593-C8C56E4881C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274045-2E90-4839-9E75-1C1FCF04B584}" type="slidenum">
              <a:rPr lang="en-GB" smtClean="0"/>
              <a:t>‹#›</a:t>
            </a:fld>
            <a:endParaRPr lang="en-GB"/>
          </a:p>
        </p:txBody>
      </p:sp>
    </p:spTree>
    <p:extLst>
      <p:ext uri="{BB962C8B-B14F-4D97-AF65-F5344CB8AC3E}">
        <p14:creationId xmlns:p14="http://schemas.microsoft.com/office/powerpoint/2010/main" val="214018307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gif>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sv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B03A4-75C9-4E3D-9183-2102CA9AEC33}" type="datetimeFigureOut">
              <a:rPr lang="en-GB" smtClean="0"/>
              <a:t>17/06/2024</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39206-A81D-4F76-8486-302187992F73}" type="slidenum">
              <a:rPr lang="en-GB" smtClean="0"/>
              <a:t>‹#›</a:t>
            </a:fld>
            <a:endParaRPr lang="en-GB"/>
          </a:p>
        </p:txBody>
      </p:sp>
    </p:spTree>
    <p:extLst>
      <p:ext uri="{BB962C8B-B14F-4D97-AF65-F5344CB8AC3E}">
        <p14:creationId xmlns:p14="http://schemas.microsoft.com/office/powerpoint/2010/main" val="3230807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High-bandwidth_Digital_Content_Protection" TargetMode="External"/><Relationship Id="rId2" Type="http://schemas.openxmlformats.org/officeDocument/2006/relationships/slide" Target="../slides/slide1.xml"/><Relationship Id="rId1" Type="http://schemas.openxmlformats.org/officeDocument/2006/relationships/notesMaster" Target="../notesMasters/notesMaster1.xml"/><Relationship Id="rId5" Type="http://schemas.openxmlformats.org/officeDocument/2006/relationships/hyperlink" Target="https://vimeo.com/thorstenbutz/byourself" TargetMode="External"/><Relationship Id="rId4" Type="http://schemas.openxmlformats.org/officeDocument/2006/relationships/image" Target="../media/image8.png"/></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a:xfrm>
            <a:off x="685800" y="4400549"/>
            <a:ext cx="2743200" cy="4467225"/>
          </a:xfrm>
        </p:spPr>
        <p:txBody>
          <a:bodyPr/>
          <a:lstStyle/>
          <a:p>
            <a:pPr>
              <a:lnSpc>
                <a:spcPct val="110000"/>
              </a:lnSpc>
            </a:pPr>
            <a:r>
              <a:rPr lang="en-US" sz="900" b="1">
                <a:latin typeface="Aptos" panose="020B0004020202020204" pitchFamily="34" charset="0"/>
              </a:rPr>
              <a:t>The fine print (additional information)</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Why should you care about HDCP? </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a:t>
            </a:r>
            <a:r>
              <a:rPr lang="en-US" sz="900" i="1">
                <a:latin typeface="Aptos" panose="020B0004020202020204" pitchFamily="34" charset="0"/>
              </a:rPr>
              <a:t>High-bandwidth Digital Content Protection (HDCP) is a form of digital copy protection developed by Intel Corporation to prevent copying of digital audio and video content as it travels across connections. Types of connections include DisplayPort (DP), Digital Visual Interface (DVI), and High-Definition Multimedia Interface (HDMI), as well as less popular or now deprecated protocols like Gigabit Video Interface (GVIF) and Unified Display Interface (UDI).</a:t>
            </a:r>
            <a:r>
              <a:rPr lang="en-US" sz="900">
                <a:latin typeface="Aptos" panose="020B0004020202020204" pitchFamily="34" charset="0"/>
              </a:rPr>
              <a:t>"</a:t>
            </a:r>
          </a:p>
          <a:p>
            <a:pPr>
              <a:lnSpc>
                <a:spcPct val="110000"/>
              </a:lnSpc>
            </a:pPr>
            <a:r>
              <a:rPr lang="de-DE" sz="900">
                <a:latin typeface="Aptos" panose="020B0004020202020204" pitchFamily="34" charset="0"/>
                <a:hlinkClick r:id="rId3"/>
              </a:rPr>
              <a:t>https://en.wikipedia.org/wiki/High-bandwidth_Digital_Content_Protection</a:t>
            </a:r>
            <a:endParaRPr lang="de-DE"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Some notebooks ignore the HDCP standard, some vendors comply with the standard. Apple and Microsoft are somehow famous for strictly following the HDCP guidelines. Sadly, we will not be able to guarantee, that your session can be recorded in the latter case.</a:t>
            </a: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But you can do simple things, to  overcome these problems. </a:t>
            </a:r>
            <a:r>
              <a:rPr lang="en-US" sz="900">
                <a:latin typeface="Aptos" panose="020B0004020202020204" pitchFamily="34" charset="0"/>
              </a:rPr>
              <a:t>It is also very likely that you presented with your notebook before. So you will know, if this worked fine.If you are in doubt and if the agenda allows, try a dry-run a day before and connect everything.</a:t>
            </a: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p:txBody>
      </p:sp>
      <p:sp>
        <p:nvSpPr>
          <p:cNvPr id="4" name="Foliennummernplatzhalter 3"/>
          <p:cNvSpPr>
            <a:spLocks noGrp="1"/>
          </p:cNvSpPr>
          <p:nvPr>
            <p:ph type="sldNum" sz="quarter" idx="5"/>
          </p:nvPr>
        </p:nvSpPr>
        <p:spPr/>
        <p:txBody>
          <a:bodyPr/>
          <a:lstStyle/>
          <a:p>
            <a:fld id="{A7839206-A81D-4F76-8486-302187992F73}" type="slidenum">
              <a:rPr lang="en-GB" smtClean="0"/>
              <a:t>1</a:t>
            </a:fld>
            <a:endParaRPr lang="en-GB"/>
          </a:p>
        </p:txBody>
      </p:sp>
      <p:pic>
        <p:nvPicPr>
          <p:cNvPr id="5" name="Grafik 4" descr="https://www.amazon.de/gp/product/B09F2N17H5/ref=ppx_yo_dt_b_asin_title_o09_s00">
            <a:extLst>
              <a:ext uri="{FF2B5EF4-FFF2-40B4-BE49-F238E27FC236}">
                <a16:creationId xmlns:a16="http://schemas.microsoft.com/office/drawing/2014/main" id="{E466A8E6-289E-2C4E-027A-1D532F5BF0BF}"/>
              </a:ext>
            </a:extLst>
          </p:cNvPr>
          <p:cNvPicPr>
            <a:picLocks noChangeAspect="1"/>
          </p:cNvPicPr>
          <p:nvPr/>
        </p:nvPicPr>
        <p:blipFill>
          <a:blip r:embed="rId4"/>
          <a:stretch>
            <a:fillRect/>
          </a:stretch>
        </p:blipFill>
        <p:spPr>
          <a:xfrm>
            <a:off x="3699256" y="5256530"/>
            <a:ext cx="2202687" cy="1967734"/>
          </a:xfrm>
          <a:prstGeom prst="rect">
            <a:avLst/>
          </a:prstGeom>
        </p:spPr>
      </p:pic>
      <p:sp>
        <p:nvSpPr>
          <p:cNvPr id="6" name="Notizenplatzhalter 2">
            <a:extLst>
              <a:ext uri="{FF2B5EF4-FFF2-40B4-BE49-F238E27FC236}">
                <a16:creationId xmlns:a16="http://schemas.microsoft.com/office/drawing/2014/main" id="{6C2E4E82-CC92-21BA-6CC9-5E1EC16B971C}"/>
              </a:ext>
            </a:extLst>
          </p:cNvPr>
          <p:cNvSpPr txBox="1">
            <a:spLocks/>
          </p:cNvSpPr>
          <p:nvPr/>
        </p:nvSpPr>
        <p:spPr>
          <a:xfrm>
            <a:off x="3429000" y="4400548"/>
            <a:ext cx="2743200" cy="4467225"/>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a:lnSpc>
                <a:spcPct val="110000"/>
              </a:lnSpc>
            </a:pPr>
            <a:r>
              <a:rPr lang="en-US" sz="900">
                <a:latin typeface="Aptos" panose="020B0004020202020204" pitchFamily="34" charset="0"/>
              </a:rPr>
              <a:t>In general you can easily bypass HDCP restrictions with a cheap splitter (the cheaper the better), just like the one you see below. This is an example device that we bought for 16 euros (in Germany). </a:t>
            </a:r>
          </a:p>
          <a:p>
            <a:pPr>
              <a:lnSpc>
                <a:spcPct val="110000"/>
              </a:lnSpc>
            </a:pPr>
            <a:r>
              <a:rPr lang="en-US" sz="900">
                <a:latin typeface="Aptos" panose="020B0004020202020204" pitchFamily="34" charset="0"/>
              </a:rPr>
              <a:t>Ask us, we will lend you such a device.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Thorsten also gave a whole presentation about "Broadcasting yourself" -  easy steps to record yourself and create a (backup) session recording on your own. If you want to invest your time and dive deeper, take a look at his recordings and notes:</a:t>
            </a:r>
            <a:endParaRPr lang="de-DE" sz="900">
              <a:latin typeface="Aptos" panose="020B0004020202020204" pitchFamily="34" charset="0"/>
            </a:endParaRPr>
          </a:p>
          <a:p>
            <a:pPr>
              <a:lnSpc>
                <a:spcPct val="110000"/>
              </a:lnSpc>
              <a:spcAft>
                <a:spcPts val="1000"/>
              </a:spcAft>
            </a:pPr>
            <a:r>
              <a:rPr lang="de-DE" sz="900">
                <a:latin typeface="Aptos" panose="020B0004020202020204" pitchFamily="34" charset="0"/>
                <a:hlinkClick r:id="rId5"/>
              </a:rPr>
              <a:t>https://vimeo.com/thorstenbutz/byourself</a:t>
            </a:r>
            <a:endParaRPr lang="de-DE" sz="900">
              <a:latin typeface="Aptos" panose="020B0004020202020204" pitchFamily="34" charset="0"/>
            </a:endParaRPr>
          </a:p>
          <a:p>
            <a:pPr>
              <a:lnSpc>
                <a:spcPct val="110000"/>
              </a:lnSpc>
            </a:pPr>
            <a:r>
              <a:rPr lang="en-US" sz="900">
                <a:latin typeface="Aptos" panose="020B0004020202020204" pitchFamily="34" charset="0"/>
              </a:rPr>
              <a:t>This is of course completely voluntary, but perhaps you will find it helpful.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endParaRPr lang="en-DE" sz="900">
              <a:latin typeface="Aptos" panose="020B0004020202020204" pitchFamily="34" charset="0"/>
            </a:endParaRPr>
          </a:p>
        </p:txBody>
      </p:sp>
    </p:spTree>
    <p:extLst>
      <p:ext uri="{BB962C8B-B14F-4D97-AF65-F5344CB8AC3E}">
        <p14:creationId xmlns:p14="http://schemas.microsoft.com/office/powerpoint/2010/main" val="414027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2</a:t>
            </a:fld>
            <a:endParaRPr lang="en-GB"/>
          </a:p>
        </p:txBody>
      </p:sp>
    </p:spTree>
    <p:extLst>
      <p:ext uri="{BB962C8B-B14F-4D97-AF65-F5344CB8AC3E}">
        <p14:creationId xmlns:p14="http://schemas.microsoft.com/office/powerpoint/2010/main" val="302026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3</a:t>
            </a:fld>
            <a:endParaRPr lang="en-GB"/>
          </a:p>
        </p:txBody>
      </p:sp>
    </p:spTree>
    <p:extLst>
      <p:ext uri="{BB962C8B-B14F-4D97-AF65-F5344CB8AC3E}">
        <p14:creationId xmlns:p14="http://schemas.microsoft.com/office/powerpoint/2010/main" val="4198534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4</a:t>
            </a:fld>
            <a:endParaRPr lang="en-GB"/>
          </a:p>
        </p:txBody>
      </p:sp>
    </p:spTree>
    <p:extLst>
      <p:ext uri="{BB962C8B-B14F-4D97-AF65-F5344CB8AC3E}">
        <p14:creationId xmlns:p14="http://schemas.microsoft.com/office/powerpoint/2010/main" val="1882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5</a:t>
            </a:fld>
            <a:endParaRPr lang="en-GB"/>
          </a:p>
        </p:txBody>
      </p:sp>
    </p:spTree>
    <p:extLst>
      <p:ext uri="{BB962C8B-B14F-4D97-AF65-F5344CB8AC3E}">
        <p14:creationId xmlns:p14="http://schemas.microsoft.com/office/powerpoint/2010/main" val="2166726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Notebook demo</a:t>
            </a:r>
          </a:p>
          <a:p>
            <a:pPr marL="228600" indent="-228600">
              <a:buAutoNum type="arabicPeriod"/>
            </a:pPr>
            <a:r>
              <a:rPr lang="en-US" dirty="0"/>
              <a:t>Notebook on Linux demo</a:t>
            </a:r>
          </a:p>
        </p:txBody>
      </p:sp>
      <p:sp>
        <p:nvSpPr>
          <p:cNvPr id="4" name="Slide Number Placeholder 3"/>
          <p:cNvSpPr>
            <a:spLocks noGrp="1"/>
          </p:cNvSpPr>
          <p:nvPr>
            <p:ph type="sldNum" sz="quarter" idx="5"/>
          </p:nvPr>
        </p:nvSpPr>
        <p:spPr/>
        <p:txBody>
          <a:bodyPr/>
          <a:lstStyle/>
          <a:p>
            <a:fld id="{A7839206-A81D-4F76-8486-302187992F73}" type="slidenum">
              <a:rPr lang="en-GB" smtClean="0"/>
              <a:t>6</a:t>
            </a:fld>
            <a:endParaRPr lang="en-GB"/>
          </a:p>
        </p:txBody>
      </p:sp>
    </p:spTree>
    <p:extLst>
      <p:ext uri="{BB962C8B-B14F-4D97-AF65-F5344CB8AC3E}">
        <p14:creationId xmlns:p14="http://schemas.microsoft.com/office/powerpoint/2010/main" val="1752094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0342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9D26B-2105-B752-1559-A5E7E358065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CB2030-5E24-3C76-AF6E-BEABDB29D9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10EF88D-DEBE-FA6D-7C2B-49DE203B99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53025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0F04B-2070-B32A-26F9-689ACEB1798E}"/>
              </a:ext>
            </a:extLst>
          </p:cNvPr>
          <p:cNvSpPr>
            <a:spLocks noGrp="1"/>
          </p:cNvSpPr>
          <p:nvPr>
            <p:ph type="title"/>
          </p:nvPr>
        </p:nvSpPr>
        <p:spPr>
          <a:xfrm>
            <a:off x="839788" y="365125"/>
            <a:ext cx="9721532"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351C8F-389D-6D1D-529E-8F7B5D256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7AB8FD-3AC0-420A-CD1A-4BB2C4DEB2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2E0881B-0B39-A9CB-08B8-7FA6C0D98A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27CCB1-27F7-D503-AC18-183950FAE8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2547285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E4D49-1A5A-DFCF-8CA7-93B2889E2B5F}"/>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165019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470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1FA22-F0C4-1510-0E4C-953C802C4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86368D-1D41-F3F9-3D07-85EFF2CFBC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83765E-1500-5380-7D29-9BED9AFAF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64134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19606-9316-A7A0-65BC-635A494F0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3637042-5D0D-C650-5659-376D12BF8F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EF090A-47F3-1576-D5A3-105EE3376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7489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B042-3840-06BB-E1DF-E9094D81989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DCC1C5E-7112-083E-8A66-4B30A4DD39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27364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ly black">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4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ly blue">
    <p:bg>
      <p:bgPr>
        <a:solidFill>
          <a:srgbClr val="34629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8615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ly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1666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659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044C786-AD10-7D88-1933-9D7659D256DF}"/>
              </a:ext>
            </a:extLst>
          </p:cNvPr>
          <p:cNvSpPr>
            <a:spLocks noGrp="1"/>
          </p:cNvSpPr>
          <p:nvPr>
            <p:ph idx="1"/>
          </p:nvPr>
        </p:nvSpPr>
        <p:spPr>
          <a:xfrm>
            <a:off x="3467314" y="1852863"/>
            <a:ext cx="7886486" cy="4324100"/>
          </a:xfrm>
          <a:prstGeom prst="rect">
            <a:avLst/>
          </a:prstGeom>
        </p:spPr>
        <p:txBody>
          <a:bodyPr vert="horz" lIns="91440" tIns="45720" rIns="91440" bIns="45720" rtlCol="0">
            <a:normAutofit/>
          </a:bodyPr>
          <a:lstStyle/>
          <a:p>
            <a:pPr lvl="0"/>
            <a:r>
              <a:rPr lang="en-US"/>
              <a:t>Your bio</a:t>
            </a:r>
            <a:endParaRPr lang="en-GB"/>
          </a:p>
        </p:txBody>
      </p:sp>
      <p:sp>
        <p:nvSpPr>
          <p:cNvPr id="4" name="Title Placeholder 1">
            <a:extLst>
              <a:ext uri="{FF2B5EF4-FFF2-40B4-BE49-F238E27FC236}">
                <a16:creationId xmlns:a16="http://schemas.microsoft.com/office/drawing/2014/main" id="{1BA7B894-6BCA-2B29-BA04-8AAB1735BFFD}"/>
              </a:ext>
            </a:extLst>
          </p:cNvPr>
          <p:cNvSpPr>
            <a:spLocks noGrp="1"/>
          </p:cNvSpPr>
          <p:nvPr>
            <p:ph type="title"/>
          </p:nvPr>
        </p:nvSpPr>
        <p:spPr>
          <a:xfrm>
            <a:off x="3467313" y="324853"/>
            <a:ext cx="7886485" cy="1325563"/>
          </a:xfrm>
          <a:prstGeom prst="rect">
            <a:avLst/>
          </a:prstGeom>
        </p:spPr>
        <p:txBody>
          <a:bodyPr vert="horz" lIns="91440" tIns="45720" rIns="91440" bIns="45720" rtlCol="0" anchor="ctr">
            <a:normAutofit/>
          </a:bodyPr>
          <a:lstStyle/>
          <a:p>
            <a:r>
              <a:rPr lang="en-US"/>
              <a:t>Speaker’s name</a:t>
            </a:r>
            <a:endParaRPr lang="en-GB"/>
          </a:p>
        </p:txBody>
      </p:sp>
    </p:spTree>
    <p:extLst>
      <p:ext uri="{BB962C8B-B14F-4D97-AF65-F5344CB8AC3E}">
        <p14:creationId xmlns:p14="http://schemas.microsoft.com/office/powerpoint/2010/main" val="160337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FF0C1-723F-8331-7203-2AD1CA3085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200EBD9-8D5A-98D4-BC92-CE5E1C756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41723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D202-8931-7832-6C93-86B82B68652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25BBC0C-D418-7F75-653D-7BD01A94CB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2802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93987-4D9C-734A-F0DD-FA7C5E5BFD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48C8F2A-06F7-926F-11A3-0E18B5E012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476032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image" Target="../media/image6.png"/><Relationship Id="rId18" Type="http://schemas.microsoft.com/office/2007/relationships/hdphoto" Target="../media/hdphoto1.wdp"/><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image" Target="../media/image1.png"/><Relationship Id="rId17" Type="http://schemas.openxmlformats.org/officeDocument/2006/relationships/image" Target="../media/image5.png"/><Relationship Id="rId2" Type="http://schemas.openxmlformats.org/officeDocument/2006/relationships/slideLayout" Target="../slideLayouts/slideLayout8.xml"/><Relationship Id="rId16"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theme" Target="../theme/theme4.xml"/><Relationship Id="rId5" Type="http://schemas.openxmlformats.org/officeDocument/2006/relationships/slideLayout" Target="../slideLayouts/slideLayout11.xml"/><Relationship Id="rId15" Type="http://schemas.openxmlformats.org/officeDocument/2006/relationships/image" Target="../media/image3.pn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7.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Image 13" descr="Une image contenant texte&#10;&#10;Description générée automatiquement">
            <a:extLst>
              <a:ext uri="{FF2B5EF4-FFF2-40B4-BE49-F238E27FC236}">
                <a16:creationId xmlns:a16="http://schemas.microsoft.com/office/drawing/2014/main" id="{46B6AA1A-3151-3AC2-83FB-1C6A4D626CEE}"/>
              </a:ext>
            </a:extLst>
          </p:cNvPr>
          <p:cNvPicPr>
            <a:picLocks noGrp="1" noRot="1" noChangeAspec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1184" y="0"/>
            <a:ext cx="12189631" cy="6858000"/>
          </a:xfrm>
          <a:prstGeom prst="rect">
            <a:avLst/>
          </a:prstGeom>
        </p:spPr>
      </p:pic>
      <p:pic>
        <p:nvPicPr>
          <p:cNvPr id="3" name="Image 2">
            <a:extLst>
              <a:ext uri="{FF2B5EF4-FFF2-40B4-BE49-F238E27FC236}">
                <a16:creationId xmlns:a16="http://schemas.microsoft.com/office/drawing/2014/main" id="{E38E8CAF-D224-9556-511F-8D65E9383F2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10591" y="137310"/>
            <a:ext cx="4166241" cy="142679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CCCA1A86-84F6-61BC-265D-986050007E3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1859" y="6085270"/>
            <a:ext cx="2677091" cy="635445"/>
          </a:xfrm>
          <a:prstGeom prst="rect">
            <a:avLst/>
          </a:prstGeom>
        </p:spPr>
      </p:pic>
    </p:spTree>
    <p:extLst>
      <p:ext uri="{BB962C8B-B14F-4D97-AF65-F5344CB8AC3E}">
        <p14:creationId xmlns:p14="http://schemas.microsoft.com/office/powerpoint/2010/main" val="1739929472"/>
      </p:ext>
    </p:extLst>
  </p:cSld>
  <p:clrMap bg1="lt1" tx1="dk1" bg2="lt2" tx2="dk2" accent1="accent1" accent2="accent2" accent3="accent3" accent4="accent4" accent5="accent5" accent6="accent6" hlink="hlink" folHlink="folHlink"/>
  <p:sldLayoutIdLst>
    <p:sldLayoutId id="2147483649"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427B60B6-58D4-7B9F-C29A-CE66AF93F596}"/>
              </a:ext>
            </a:extLst>
          </p:cNvPr>
          <p:cNvSpPr txBox="1">
            <a:spLocks/>
          </p:cNvSpPr>
          <p:nvPr userDrawn="1"/>
        </p:nvSpPr>
        <p:spPr>
          <a:xfrm>
            <a:off x="0" y="1"/>
            <a:ext cx="12192000" cy="6858000"/>
          </a:xfrm>
          <a:prstGeom prst="rect">
            <a:avLst/>
          </a:prstGeom>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DE" sz="25000">
                <a:latin typeface="Stencil" panose="040409050D0802020404" pitchFamily="82" charset="0"/>
              </a:rPr>
              <a:t> </a:t>
            </a:r>
            <a:endParaRPr lang="en-DE" sz="25000">
              <a:latin typeface="Stencil" panose="040409050D0802020404" pitchFamily="82" charset="0"/>
            </a:endParaRPr>
          </a:p>
        </p:txBody>
      </p:sp>
    </p:spTree>
    <p:extLst>
      <p:ext uri="{BB962C8B-B14F-4D97-AF65-F5344CB8AC3E}">
        <p14:creationId xmlns:p14="http://schemas.microsoft.com/office/powerpoint/2010/main" val="2018877621"/>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E6A8F4F5-7628-E9E8-23A7-09169C6794F7}"/>
              </a:ext>
            </a:extLst>
          </p:cNvPr>
          <p:cNvPicPr>
            <a:picLocks noGrp="1" noRo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pic>
        <p:nvPicPr>
          <p:cNvPr id="3" name="Image 9">
            <a:extLst>
              <a:ext uri="{FF2B5EF4-FFF2-40B4-BE49-F238E27FC236}">
                <a16:creationId xmlns:a16="http://schemas.microsoft.com/office/drawing/2014/main" id="{1E6A3001-4A71-4770-53BC-3959FC8F3FC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654403" y="6350334"/>
            <a:ext cx="360064" cy="384475"/>
          </a:xfrm>
          <a:prstGeom prst="rect">
            <a:avLst/>
          </a:prstGeom>
        </p:spPr>
      </p:pic>
      <p:sp>
        <p:nvSpPr>
          <p:cNvPr id="4" name="Espace réservé du numéro de diapositive 5">
            <a:extLst>
              <a:ext uri="{FF2B5EF4-FFF2-40B4-BE49-F238E27FC236}">
                <a16:creationId xmlns:a16="http://schemas.microsoft.com/office/drawing/2014/main" id="{E1C55825-ACDA-D27E-0569-A08E97A3D265}"/>
              </a:ext>
            </a:extLst>
          </p:cNvPr>
          <p:cNvSpPr txBox="1">
            <a:spLocks/>
          </p:cNvSpPr>
          <p:nvPr userDrawn="1"/>
        </p:nvSpPr>
        <p:spPr>
          <a:xfrm>
            <a:off x="7001787" y="6335963"/>
            <a:ext cx="39000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@sassdawe@infosec.exchange</a:t>
            </a:r>
          </a:p>
        </p:txBody>
      </p:sp>
      <p:pic>
        <p:nvPicPr>
          <p:cNvPr id="5" name="Picture 4">
            <a:extLst>
              <a:ext uri="{FF2B5EF4-FFF2-40B4-BE49-F238E27FC236}">
                <a16:creationId xmlns:a16="http://schemas.microsoft.com/office/drawing/2014/main" id="{F7FF4B1B-3300-227E-8AB0-30138A695140}"/>
              </a:ext>
            </a:extLst>
          </p:cNvPr>
          <p:cNvPicPr>
            <a:picLocks noChangeAspect="1"/>
          </p:cNvPicPr>
          <p:nvPr userDrawn="1"/>
        </p:nvPicPr>
        <p:blipFill>
          <a:blip r:embed="rId5">
            <a:extLst>
              <a:ext uri="{BEBA8EAE-BF5A-486C-A8C5-ECC9F3942E4B}">
                <a14:imgProps xmlns:a14="http://schemas.microsoft.com/office/drawing/2010/main">
                  <a14:imgLayer r:embed="rId6">
                    <a14:imgEffect>
                      <a14:saturation sat="300000"/>
                    </a14:imgEffect>
                  </a14:imgLayer>
                </a14:imgProps>
              </a:ext>
            </a:extLst>
          </a:blip>
          <a:stretch>
            <a:fillRect/>
          </a:stretch>
        </p:blipFill>
        <p:spPr>
          <a:xfrm>
            <a:off x="6740403" y="6425838"/>
            <a:ext cx="207149" cy="232541"/>
          </a:xfrm>
          <a:prstGeom prst="rect">
            <a:avLst/>
          </a:prstGeom>
        </p:spPr>
      </p:pic>
    </p:spTree>
    <p:extLst>
      <p:ext uri="{BB962C8B-B14F-4D97-AF65-F5344CB8AC3E}">
        <p14:creationId xmlns:p14="http://schemas.microsoft.com/office/powerpoint/2010/main" val="1520531744"/>
      </p:ext>
    </p:extLst>
  </p:cSld>
  <p:clrMap bg1="lt1" tx1="dk1" bg2="lt2" tx2="dk2" accent1="accent1" accent2="accent2" accent3="accent3" accent4="accent4" accent5="accent5" accent6="accent6" hlink="hlink" folHlink="folHlink"/>
  <p:sldLayoutIdLst>
    <p:sldLayoutId id="2147483696" r:id="rId1"/>
  </p:sldLayoutIdLst>
  <p:txStyles>
    <p:titleStyle>
      <a:lvl1pPr algn="l" defTabSz="914400" rtl="0" eaLnBrk="1" latinLnBrk="0" hangingPunct="1">
        <a:lnSpc>
          <a:spcPct val="90000"/>
        </a:lnSpc>
        <a:spcBef>
          <a:spcPct val="0"/>
        </a:spcBef>
        <a:buNone/>
        <a:defRPr lang="en-GB" sz="5400" b="1" kern="1200" dirty="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1B01AB94-EEA2-3211-2551-34A16625A107}"/>
              </a:ext>
            </a:extLst>
          </p:cNvPr>
          <p:cNvPicPr>
            <a:picLocks noGrp="1" noRot="1" noChangeAspect="1" noMove="1" noResize="1" noEditPoints="1" noAdjustHandles="1" noChangeArrowheads="1" noChangeShapeType="1" noCrop="1"/>
          </p:cNvPicPr>
          <p:nvPr userDrawn="1"/>
        </p:nvPicPr>
        <p:blipFill>
          <a:blip r:embed="rId12">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2" name="Title Placeholder 1">
            <a:extLst>
              <a:ext uri="{FF2B5EF4-FFF2-40B4-BE49-F238E27FC236}">
                <a16:creationId xmlns:a16="http://schemas.microsoft.com/office/drawing/2014/main" id="{4157010D-0C09-8FBA-F719-A4ED7C3FC593}"/>
              </a:ext>
            </a:extLst>
          </p:cNvPr>
          <p:cNvSpPr>
            <a:spLocks noGrp="1"/>
          </p:cNvSpPr>
          <p:nvPr>
            <p:ph type="title"/>
          </p:nvPr>
        </p:nvSpPr>
        <p:spPr>
          <a:xfrm>
            <a:off x="838200" y="365125"/>
            <a:ext cx="973328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C054D6-CB61-3142-2199-DDEA2FD48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8" name="Graphique 7">
            <a:extLst>
              <a:ext uri="{FF2B5EF4-FFF2-40B4-BE49-F238E27FC236}">
                <a16:creationId xmlns:a16="http://schemas.microsoft.com/office/drawing/2014/main" id="{59BD5C5E-FB1B-A32E-1927-AB6A3C9A666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10822738" y="196674"/>
            <a:ext cx="1062038" cy="90487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E930E345-9F23-9F70-8149-3EF195727FE3}"/>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15325" y="1147877"/>
            <a:ext cx="1266793" cy="300691"/>
          </a:xfrm>
          <a:prstGeom prst="rect">
            <a:avLst/>
          </a:prstGeom>
        </p:spPr>
      </p:pic>
      <p:pic>
        <p:nvPicPr>
          <p:cNvPr id="9" name="Image 9">
            <a:extLst>
              <a:ext uri="{FF2B5EF4-FFF2-40B4-BE49-F238E27FC236}">
                <a16:creationId xmlns:a16="http://schemas.microsoft.com/office/drawing/2014/main" id="{9ED068FB-9E6F-1237-8CBE-D4CA783DD6D4}"/>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6654403" y="6350334"/>
            <a:ext cx="360064" cy="384475"/>
          </a:xfrm>
          <a:prstGeom prst="rect">
            <a:avLst/>
          </a:prstGeom>
        </p:spPr>
      </p:pic>
      <p:sp>
        <p:nvSpPr>
          <p:cNvPr id="12" name="Espace réservé du numéro de diapositive 5">
            <a:extLst>
              <a:ext uri="{FF2B5EF4-FFF2-40B4-BE49-F238E27FC236}">
                <a16:creationId xmlns:a16="http://schemas.microsoft.com/office/drawing/2014/main" id="{479E656D-068A-F00C-0874-88802C00AC4F}"/>
              </a:ext>
            </a:extLst>
          </p:cNvPr>
          <p:cNvSpPr txBox="1">
            <a:spLocks/>
          </p:cNvSpPr>
          <p:nvPr userDrawn="1"/>
        </p:nvSpPr>
        <p:spPr>
          <a:xfrm>
            <a:off x="7001787" y="6335963"/>
            <a:ext cx="39000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@sassdawe@infosec.exchange</a:t>
            </a:r>
          </a:p>
        </p:txBody>
      </p:sp>
      <p:pic>
        <p:nvPicPr>
          <p:cNvPr id="13" name="Picture 12">
            <a:extLst>
              <a:ext uri="{FF2B5EF4-FFF2-40B4-BE49-F238E27FC236}">
                <a16:creationId xmlns:a16="http://schemas.microsoft.com/office/drawing/2014/main" id="{2C68B2CA-260C-3511-612D-260BD5CB014C}"/>
              </a:ext>
            </a:extLst>
          </p:cNvPr>
          <p:cNvPicPr>
            <a:picLocks noChangeAspect="1"/>
          </p:cNvPicPr>
          <p:nvPr userDrawn="1"/>
        </p:nvPicPr>
        <p:blipFill>
          <a:blip r:embed="rId17">
            <a:extLst>
              <a:ext uri="{BEBA8EAE-BF5A-486C-A8C5-ECC9F3942E4B}">
                <a14:imgProps xmlns:a14="http://schemas.microsoft.com/office/drawing/2010/main">
                  <a14:imgLayer r:embed="rId18">
                    <a14:imgEffect>
                      <a14:saturation sat="300000"/>
                    </a14:imgEffect>
                  </a14:imgLayer>
                </a14:imgProps>
              </a:ext>
            </a:extLst>
          </a:blip>
          <a:stretch>
            <a:fillRect/>
          </a:stretch>
        </p:blipFill>
        <p:spPr>
          <a:xfrm>
            <a:off x="6740403" y="6425838"/>
            <a:ext cx="207149" cy="232541"/>
          </a:xfrm>
          <a:prstGeom prst="rect">
            <a:avLst/>
          </a:prstGeom>
        </p:spPr>
      </p:pic>
    </p:spTree>
    <p:extLst>
      <p:ext uri="{BB962C8B-B14F-4D97-AF65-F5344CB8AC3E}">
        <p14:creationId xmlns:p14="http://schemas.microsoft.com/office/powerpoint/2010/main" val="25776997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Lst>
  <p:txStyles>
    <p:title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3200" kern="1200">
          <a:solidFill>
            <a:srgbClr val="346297"/>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hyperlink" Target="https://devblogs.microsoft.com/dotnet/dotnet-interactive-notebooks-is-now-polyglot-notebooks/" TargetMode="Externa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sassdawe/pwsh-notebook-tester" TargetMode="Externa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13D084F-E8FE-14E3-7A60-1AB8B95A44C2}"/>
              </a:ext>
            </a:extLst>
          </p:cNvPr>
          <p:cNvSpPr txBox="1"/>
          <p:nvPr/>
        </p:nvSpPr>
        <p:spPr>
          <a:xfrm>
            <a:off x="1046162" y="1057275"/>
            <a:ext cx="4892675" cy="5355762"/>
          </a:xfrm>
          <a:prstGeom prst="rect">
            <a:avLst/>
          </a:prstGeom>
          <a:noFill/>
        </p:spPr>
        <p:txBody>
          <a:bodyPr wrap="square" rtlCol="0">
            <a:spAutoFit/>
          </a:bodyPr>
          <a:lstStyle/>
          <a:p>
            <a:pPr>
              <a:lnSpc>
                <a:spcPct val="110000"/>
              </a:lnSpc>
            </a:pPr>
            <a:r>
              <a:rPr lang="en-US" sz="1600" dirty="0"/>
              <a:t>Dear Speaker, we are thrilled and honored to have you with us in Antwerp in 2024. Take your time and read this before you prepare your session. </a:t>
            </a:r>
          </a:p>
          <a:p>
            <a:pPr>
              <a:lnSpc>
                <a:spcPct val="110000"/>
              </a:lnSpc>
            </a:pPr>
            <a:endParaRPr lang="en-US" sz="1600" dirty="0"/>
          </a:p>
          <a:p>
            <a:pPr>
              <a:lnSpc>
                <a:spcPct val="110000"/>
              </a:lnSpc>
              <a:spcAft>
                <a:spcPts val="1000"/>
              </a:spcAft>
            </a:pPr>
            <a:r>
              <a:rPr lang="en-US" sz="1600" dirty="0"/>
              <a:t>Since most of you have been with us before, you will already know a lot about </a:t>
            </a:r>
            <a:r>
              <a:rPr lang="en-US" sz="1600" dirty="0" err="1"/>
              <a:t>PSConfEU</a:t>
            </a:r>
            <a:r>
              <a:rPr lang="en-US" sz="1600" dirty="0"/>
              <a:t>. You know that we try to capture all sessions carefully and publish your work on YouTube. </a:t>
            </a:r>
            <a:r>
              <a:rPr lang="en-US" sz="1600" b="1" u="sng" dirty="0"/>
              <a:t>There are a few easily avoidable stumbling blocks that we would like to draw your attention to: </a:t>
            </a:r>
          </a:p>
          <a:p>
            <a:pPr marL="285750" indent="-285750">
              <a:lnSpc>
                <a:spcPct val="110000"/>
              </a:lnSpc>
              <a:buClr>
                <a:srgbClr val="C00000"/>
              </a:buClr>
              <a:buFont typeface="Arial" panose="020B0604020202020204" pitchFamily="34" charset="0"/>
              <a:buChar char="•"/>
            </a:pPr>
            <a:r>
              <a:rPr lang="en-US" sz="1600" dirty="0"/>
              <a:t>Your screen resolution should be</a:t>
            </a:r>
            <a:br>
              <a:rPr lang="en-US" sz="1600" dirty="0"/>
            </a:br>
            <a:r>
              <a:rPr lang="en-US" sz="1600" dirty="0"/>
              <a:t>1920x1080 </a:t>
            </a:r>
            <a:r>
              <a:rPr lang="en-US" sz="1600" dirty="0" err="1"/>
              <a:t>px</a:t>
            </a:r>
            <a:r>
              <a:rPr lang="en-US" sz="1600" dirty="0"/>
              <a:t> (</a:t>
            </a:r>
            <a:r>
              <a:rPr lang="en-US" sz="1600" dirty="0" err="1"/>
              <a:t>FullHD</a:t>
            </a:r>
            <a:r>
              <a:rPr lang="en-US" sz="1600" dirty="0"/>
              <a:t>)</a:t>
            </a:r>
          </a:p>
          <a:p>
            <a:pPr marL="285750" indent="-285750">
              <a:lnSpc>
                <a:spcPct val="110000"/>
              </a:lnSpc>
              <a:buClr>
                <a:srgbClr val="C00000"/>
              </a:buClr>
              <a:buFont typeface="Arial" panose="020B0604020202020204" pitchFamily="34" charset="0"/>
              <a:buChar char="•"/>
            </a:pPr>
            <a:r>
              <a:rPr lang="en-US" sz="1600" dirty="0"/>
              <a:t>You should provide a full size HDMI socket</a:t>
            </a:r>
          </a:p>
          <a:p>
            <a:pPr marL="285750" indent="-285750">
              <a:lnSpc>
                <a:spcPct val="110000"/>
              </a:lnSpc>
              <a:buClr>
                <a:srgbClr val="C00000"/>
              </a:buClr>
              <a:buFont typeface="Arial" panose="020B0604020202020204" pitchFamily="34" charset="0"/>
              <a:buChar char="•"/>
            </a:pPr>
            <a:r>
              <a:rPr lang="en-US" sz="1600" dirty="0"/>
              <a:t>Mirror your screen</a:t>
            </a:r>
          </a:p>
          <a:p>
            <a:pPr marL="285750" indent="-285750">
              <a:lnSpc>
                <a:spcPct val="110000"/>
              </a:lnSpc>
              <a:buClr>
                <a:srgbClr val="C00000"/>
              </a:buClr>
              <a:buFont typeface="Arial" panose="020B0604020202020204" pitchFamily="34" charset="0"/>
              <a:buChar char="•"/>
            </a:pPr>
            <a:r>
              <a:rPr lang="en-US" sz="1600" dirty="0"/>
              <a:t>Disable "Presenter View" in PowerPoint</a:t>
            </a:r>
          </a:p>
          <a:p>
            <a:pPr marL="285750" indent="-285750">
              <a:lnSpc>
                <a:spcPct val="110000"/>
              </a:lnSpc>
              <a:buClr>
                <a:srgbClr val="C00000"/>
              </a:buClr>
              <a:buFont typeface="Arial" panose="020B0604020202020204" pitchFamily="34" charset="0"/>
              <a:buChar char="•"/>
            </a:pPr>
            <a:r>
              <a:rPr lang="en-US" sz="1600" dirty="0"/>
              <a:t>Using MAC or Surface book? </a:t>
            </a:r>
            <a:br>
              <a:rPr lang="en-US" sz="1600" dirty="0"/>
            </a:br>
            <a:r>
              <a:rPr lang="en-US" sz="1600" dirty="0"/>
              <a:t>Be aware of HDCP!</a:t>
            </a:r>
          </a:p>
          <a:p>
            <a:pPr marL="285750" indent="-285750">
              <a:lnSpc>
                <a:spcPct val="110000"/>
              </a:lnSpc>
              <a:buFont typeface="Arial" panose="020B0604020202020204" pitchFamily="34" charset="0"/>
              <a:buChar char="•"/>
            </a:pPr>
            <a:endParaRPr lang="en-US" sz="1600" dirty="0"/>
          </a:p>
          <a:p>
            <a:pPr>
              <a:lnSpc>
                <a:spcPct val="110000"/>
              </a:lnSpc>
            </a:pPr>
            <a:endParaRPr lang="en-US" sz="1600" dirty="0"/>
          </a:p>
        </p:txBody>
      </p:sp>
      <p:sp>
        <p:nvSpPr>
          <p:cNvPr id="4" name="Rechteck 3">
            <a:extLst>
              <a:ext uri="{FF2B5EF4-FFF2-40B4-BE49-F238E27FC236}">
                <a16:creationId xmlns:a16="http://schemas.microsoft.com/office/drawing/2014/main" id="{CBA44082-0847-F389-B219-CBA49C7725C2}"/>
              </a:ext>
            </a:extLst>
          </p:cNvPr>
          <p:cNvSpPr/>
          <p:nvPr/>
        </p:nvSpPr>
        <p:spPr>
          <a:xfrm>
            <a:off x="0" y="0"/>
            <a:ext cx="889000" cy="6858000"/>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4400">
                <a:latin typeface="Calibri" panose="020F0502020204030204" pitchFamily="34" charset="0"/>
                <a:ea typeface="Calibri" panose="020F0502020204030204" pitchFamily="34" charset="0"/>
                <a:cs typeface="Calibri" panose="020F0502020204030204" pitchFamily="34" charset="0"/>
              </a:rPr>
              <a:t>BURN AFTER READING</a:t>
            </a:r>
            <a:endParaRPr lang="en-DE" sz="4400">
              <a:latin typeface="Calibri" panose="020F0502020204030204" pitchFamily="34" charset="0"/>
              <a:ea typeface="Calibri" panose="020F0502020204030204" pitchFamily="34" charset="0"/>
              <a:cs typeface="Calibri" panose="020F0502020204030204" pitchFamily="34" charset="0"/>
            </a:endParaRPr>
          </a:p>
        </p:txBody>
      </p:sp>
      <p:sp>
        <p:nvSpPr>
          <p:cNvPr id="2" name="Textfeld 1">
            <a:extLst>
              <a:ext uri="{FF2B5EF4-FFF2-40B4-BE49-F238E27FC236}">
                <a16:creationId xmlns:a16="http://schemas.microsoft.com/office/drawing/2014/main" id="{A196BBFD-A430-8F6F-DBB7-52C55DB3DA2F}"/>
              </a:ext>
            </a:extLst>
          </p:cNvPr>
          <p:cNvSpPr txBox="1"/>
          <p:nvPr/>
        </p:nvSpPr>
        <p:spPr>
          <a:xfrm>
            <a:off x="5938836" y="663834"/>
            <a:ext cx="5972175" cy="6000040"/>
          </a:xfrm>
          <a:prstGeom prst="rect">
            <a:avLst/>
          </a:prstGeom>
          <a:noFill/>
        </p:spPr>
        <p:txBody>
          <a:bodyPr wrap="square" rtlCol="0">
            <a:spAutoFit/>
          </a:bodyPr>
          <a:lstStyle/>
          <a:p>
            <a:pPr>
              <a:lnSpc>
                <a:spcPct val="110000"/>
              </a:lnSpc>
              <a:spcAft>
                <a:spcPts val="800"/>
              </a:spcAft>
            </a:pPr>
            <a:r>
              <a:rPr lang="en-US" sz="1600" b="1" dirty="0" err="1">
                <a:highlight>
                  <a:srgbClr val="00FF00"/>
                </a:highlight>
              </a:rPr>
              <a:t>about_SlideDeck</a:t>
            </a:r>
            <a:endParaRPr lang="en-US" sz="1600" b="1" dirty="0">
              <a:highlight>
                <a:srgbClr val="00FF00"/>
              </a:highlight>
            </a:endParaRPr>
          </a:p>
          <a:p>
            <a:pPr>
              <a:lnSpc>
                <a:spcPct val="110000"/>
              </a:lnSpc>
            </a:pPr>
            <a:r>
              <a:rPr lang="en-US" sz="1600" dirty="0"/>
              <a:t>The actual presentation starts with slide 6 ("Session title"). The first five slides have a purely </a:t>
            </a:r>
            <a:r>
              <a:rPr lang="en-US" sz="1600" dirty="0" err="1"/>
              <a:t>organisational</a:t>
            </a:r>
            <a:r>
              <a:rPr lang="en-US" sz="1600" dirty="0"/>
              <a:t> purpose. During the break before your session, you should start the presentation with slide 2 ("Next up"), so that the audience knows that they are in the right room. It's fine if you start chatting with the audience during this break, </a:t>
            </a:r>
            <a:r>
              <a:rPr lang="en-US" sz="1600" b="1" dirty="0"/>
              <a:t>but</a:t>
            </a:r>
            <a:r>
              <a:rPr lang="en-US" sz="1600" dirty="0"/>
              <a:t> </a:t>
            </a:r>
            <a:r>
              <a:rPr lang="en-US" sz="1600" b="1" dirty="0"/>
              <a:t>we need a precise starting point for your presentation </a:t>
            </a:r>
            <a:r>
              <a:rPr lang="en-US" sz="1600" dirty="0"/>
              <a:t>in terms of editing your video. That means: </a:t>
            </a:r>
          </a:p>
          <a:p>
            <a:pPr>
              <a:lnSpc>
                <a:spcPct val="110000"/>
              </a:lnSpc>
            </a:pPr>
            <a:r>
              <a:rPr lang="en-US" sz="1600" dirty="0"/>
              <a:t>The recording of your presentation will start after the countdown. </a:t>
            </a:r>
            <a:r>
              <a:rPr lang="en-US" sz="1600" b="1" dirty="0"/>
              <a:t>Please  (RE)START talking after the countdown</a:t>
            </a:r>
            <a:r>
              <a:rPr lang="en-US" sz="1600" dirty="0"/>
              <a:t>, not during it! Otherwise your recording will start with a half sentence.  </a:t>
            </a:r>
          </a:p>
          <a:p>
            <a:pPr>
              <a:lnSpc>
                <a:spcPct val="110000"/>
              </a:lnSpc>
            </a:pPr>
            <a:r>
              <a:rPr lang="en-US" sz="1600" dirty="0"/>
              <a:t>It is not necessary to explicitly signal to the PA operator, this is your signal! </a:t>
            </a:r>
          </a:p>
          <a:p>
            <a:pPr>
              <a:lnSpc>
                <a:spcPct val="110000"/>
              </a:lnSpc>
            </a:pPr>
            <a:endParaRPr lang="en-US" sz="1600" dirty="0"/>
          </a:p>
          <a:p>
            <a:pPr>
              <a:lnSpc>
                <a:spcPct val="110000"/>
              </a:lnSpc>
            </a:pPr>
            <a:r>
              <a:rPr lang="en-US" sz="1600" dirty="0"/>
              <a:t>Finally, do you have to use this slide deck? </a:t>
            </a:r>
            <a:br>
              <a:rPr lang="en-US" sz="1600" dirty="0"/>
            </a:br>
            <a:r>
              <a:rPr lang="en-US" sz="1600" dirty="0"/>
              <a:t>No, you are free to present the way you like it. But you are asked </a:t>
            </a:r>
            <a:br>
              <a:rPr lang="en-US" sz="1600" dirty="0"/>
            </a:br>
            <a:r>
              <a:rPr lang="en-US" sz="1600" dirty="0"/>
              <a:t>to use the intro slides: countdown, session title, sponsor slide.</a:t>
            </a:r>
            <a:br>
              <a:rPr lang="en-US" sz="1600" dirty="0"/>
            </a:br>
            <a:r>
              <a:rPr lang="en-US" sz="1600" dirty="0"/>
              <a:t>Beyond that, use what is good for the cause – from no slides to sketches from your children, from </a:t>
            </a:r>
            <a:r>
              <a:rPr lang="en-US" sz="1600" dirty="0" err="1"/>
              <a:t>Jupyter</a:t>
            </a:r>
            <a:r>
              <a:rPr lang="en-US" sz="1600" dirty="0"/>
              <a:t> to $</a:t>
            </a:r>
            <a:r>
              <a:rPr lang="en-US" sz="1600" dirty="0" err="1"/>
              <a:t>youNameIt</a:t>
            </a:r>
            <a:r>
              <a:rPr lang="en-US" sz="1600" dirty="0"/>
              <a:t>. </a:t>
            </a:r>
          </a:p>
          <a:p>
            <a:pPr>
              <a:lnSpc>
                <a:spcPct val="110000"/>
              </a:lnSpc>
              <a:spcAft>
                <a:spcPts val="1000"/>
              </a:spcAft>
            </a:pPr>
            <a:r>
              <a:rPr lang="en-US" sz="1600" dirty="0"/>
              <a:t>You will find additional information in the notes below.</a:t>
            </a:r>
          </a:p>
          <a:p>
            <a:pPr>
              <a:lnSpc>
                <a:spcPct val="110000"/>
              </a:lnSpc>
            </a:pPr>
            <a:r>
              <a:rPr lang="en-US" sz="1600" i="1" dirty="0"/>
              <a:t>Sincerely, your hosts!</a:t>
            </a:r>
          </a:p>
        </p:txBody>
      </p:sp>
      <p:sp>
        <p:nvSpPr>
          <p:cNvPr id="5" name="Titel 4">
            <a:extLst>
              <a:ext uri="{FF2B5EF4-FFF2-40B4-BE49-F238E27FC236}">
                <a16:creationId xmlns:a16="http://schemas.microsoft.com/office/drawing/2014/main" id="{E2CFEAF8-3999-F242-E154-0BD39B8675DC}"/>
              </a:ext>
            </a:extLst>
          </p:cNvPr>
          <p:cNvSpPr>
            <a:spLocks noGrp="1"/>
          </p:cNvSpPr>
          <p:nvPr>
            <p:ph type="title" idx="4294967295"/>
          </p:nvPr>
        </p:nvSpPr>
        <p:spPr>
          <a:xfrm>
            <a:off x="1046161" y="66675"/>
            <a:ext cx="4892675" cy="662782"/>
          </a:xfrm>
          <a:prstGeom prst="rect">
            <a:avLst/>
          </a:prstGeom>
        </p:spPr>
        <p:txBody>
          <a:bodyPr/>
          <a:lstStyle/>
          <a:p>
            <a:r>
              <a:rPr lang="en-DE" sz="4200">
                <a:latin typeface="Calibri" panose="020F0502020204030204" pitchFamily="34" charset="0"/>
                <a:ea typeface="Calibri" panose="020F0502020204030204" pitchFamily="34" charset="0"/>
                <a:cs typeface="Calibri" panose="020F0502020204030204" pitchFamily="34" charset="0"/>
              </a:rPr>
              <a:t>R</a:t>
            </a:r>
            <a:r>
              <a:rPr lang="en-US" sz="4200">
                <a:latin typeface="Calibri" panose="020F0502020204030204" pitchFamily="34" charset="0"/>
                <a:ea typeface="Calibri" panose="020F0502020204030204" pitchFamily="34" charset="0"/>
                <a:cs typeface="Calibri" panose="020F0502020204030204" pitchFamily="34" charset="0"/>
              </a:rPr>
              <a:t>EADME</a:t>
            </a:r>
            <a:endParaRPr lang="en-DE" sz="420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31095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a:bodyPr>
          <a:lstStyle/>
          <a:p>
            <a:r>
              <a:rPr lang="en-US" dirty="0"/>
              <a:t>Who had this situation?</a:t>
            </a:r>
          </a:p>
        </p:txBody>
      </p:sp>
      <p:pic>
        <p:nvPicPr>
          <p:cNvPr id="6" name="Picture 5" descr="A cat sitting on a shelf&#10;&#10;Description automatically generated">
            <a:extLst>
              <a:ext uri="{FF2B5EF4-FFF2-40B4-BE49-F238E27FC236}">
                <a16:creationId xmlns:a16="http://schemas.microsoft.com/office/drawing/2014/main" id="{7C7F78B3-D5F1-92FA-24DE-00EB613335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3868" y="1794279"/>
            <a:ext cx="6096000" cy="3429000"/>
          </a:xfrm>
          <a:prstGeom prst="rect">
            <a:avLst/>
          </a:prstGeom>
        </p:spPr>
      </p:pic>
    </p:spTree>
    <p:extLst>
      <p:ext uri="{BB962C8B-B14F-4D97-AF65-F5344CB8AC3E}">
        <p14:creationId xmlns:p14="http://schemas.microsoft.com/office/powerpoint/2010/main" val="445008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98653E-369D-7F09-C5EA-B35DD8AFF30D}"/>
              </a:ext>
            </a:extLst>
          </p:cNvPr>
          <p:cNvPicPr>
            <a:picLocks noChangeAspect="1"/>
          </p:cNvPicPr>
          <p:nvPr/>
        </p:nvPicPr>
        <p:blipFill>
          <a:blip r:embed="rId2"/>
          <a:stretch>
            <a:fillRect/>
          </a:stretch>
        </p:blipFill>
        <p:spPr>
          <a:xfrm>
            <a:off x="6996079" y="2764169"/>
            <a:ext cx="4010385" cy="2968638"/>
          </a:xfrm>
          <a:prstGeom prst="rect">
            <a:avLst/>
          </a:prstGeom>
        </p:spPr>
      </p:pic>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a:bodyPr>
          <a:lstStyle/>
          <a:p>
            <a:r>
              <a:rPr lang="en-US" dirty="0"/>
              <a:t>Works on my machine</a:t>
            </a:r>
          </a:p>
        </p:txBody>
      </p:sp>
      <p:sp>
        <p:nvSpPr>
          <p:cNvPr id="3" name="Espace réservé du contenu 2">
            <a:extLst>
              <a:ext uri="{FF2B5EF4-FFF2-40B4-BE49-F238E27FC236}">
                <a16:creationId xmlns:a16="http://schemas.microsoft.com/office/drawing/2014/main" id="{07D5023A-BA6F-B725-CF78-FD889E577EA6}"/>
              </a:ext>
            </a:extLst>
          </p:cNvPr>
          <p:cNvSpPr>
            <a:spLocks noGrp="1"/>
          </p:cNvSpPr>
          <p:nvPr>
            <p:ph idx="1"/>
          </p:nvPr>
        </p:nvSpPr>
        <p:spPr>
          <a:xfrm>
            <a:off x="838200" y="1825625"/>
            <a:ext cx="9441129" cy="4351338"/>
          </a:xfrm>
        </p:spPr>
        <p:txBody>
          <a:bodyPr/>
          <a:lstStyle/>
          <a:p>
            <a:pPr>
              <a:buFont typeface="Wingdings" panose="05000000000000000000" pitchFamily="2" charset="2"/>
              <a:buChar char="§"/>
            </a:pPr>
            <a:r>
              <a:rPr lang="en-US" dirty="0"/>
              <a:t>Personal profile settings can alter behavior  </a:t>
            </a:r>
          </a:p>
          <a:p>
            <a:pPr>
              <a:buFont typeface="Wingdings" panose="05000000000000000000" pitchFamily="2" charset="2"/>
              <a:buChar char="§"/>
            </a:pPr>
            <a:r>
              <a:rPr lang="en-US" dirty="0"/>
              <a:t>Required modules missing</a:t>
            </a:r>
          </a:p>
          <a:p>
            <a:pPr>
              <a:buFont typeface="Wingdings" panose="05000000000000000000" pitchFamily="2" charset="2"/>
              <a:buChar char="§"/>
            </a:pPr>
            <a:r>
              <a:rPr lang="en-US" dirty="0"/>
              <a:t>Module versions are wrong</a:t>
            </a:r>
          </a:p>
          <a:p>
            <a:pPr>
              <a:buFont typeface="Wingdings" panose="05000000000000000000" pitchFamily="2" charset="2"/>
              <a:buChar char="§"/>
            </a:pPr>
            <a:r>
              <a:rPr lang="en-US" dirty="0"/>
              <a:t>Etc.</a:t>
            </a:r>
          </a:p>
        </p:txBody>
      </p:sp>
    </p:spTree>
    <p:extLst>
      <p:ext uri="{BB962C8B-B14F-4D97-AF65-F5344CB8AC3E}">
        <p14:creationId xmlns:p14="http://schemas.microsoft.com/office/powerpoint/2010/main" val="1396148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C7A883-7683-7BE6-F364-D1D31DA393FB}"/>
              </a:ext>
            </a:extLst>
          </p:cNvPr>
          <p:cNvSpPr>
            <a:spLocks noGrp="1"/>
          </p:cNvSpPr>
          <p:nvPr>
            <p:ph type="title"/>
          </p:nvPr>
        </p:nvSpPr>
        <p:spPr/>
        <p:txBody>
          <a:bodyPr/>
          <a:lstStyle/>
          <a:p>
            <a:r>
              <a:rPr lang="en-US" dirty="0"/>
              <a:t>Proposal: Use PowerShell Notebooks</a:t>
            </a:r>
          </a:p>
        </p:txBody>
      </p:sp>
      <p:sp>
        <p:nvSpPr>
          <p:cNvPr id="5" name="Text Placeholder 4">
            <a:extLst>
              <a:ext uri="{FF2B5EF4-FFF2-40B4-BE49-F238E27FC236}">
                <a16:creationId xmlns:a16="http://schemas.microsoft.com/office/drawing/2014/main" id="{9F23BFBC-B89C-4212-BA60-A288078876F3}"/>
              </a:ext>
            </a:extLst>
          </p:cNvPr>
          <p:cNvSpPr>
            <a:spLocks noGrp="1"/>
          </p:cNvSpPr>
          <p:nvPr>
            <p:ph type="body" idx="1"/>
          </p:nvPr>
        </p:nvSpPr>
        <p:spPr/>
        <p:txBody>
          <a:bodyPr/>
          <a:lstStyle/>
          <a:p>
            <a:r>
              <a:rPr lang="en-US" dirty="0"/>
              <a:t>PS: Might not solve all your problems</a:t>
            </a:r>
          </a:p>
        </p:txBody>
      </p:sp>
    </p:spTree>
    <p:extLst>
      <p:ext uri="{BB962C8B-B14F-4D97-AF65-F5344CB8AC3E}">
        <p14:creationId xmlns:p14="http://schemas.microsoft.com/office/powerpoint/2010/main" val="26257841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7AD7BB-BEC7-BEB7-4905-50EFAD391786}"/>
              </a:ext>
            </a:extLst>
          </p:cNvPr>
          <p:cNvSpPr>
            <a:spLocks noGrp="1"/>
          </p:cNvSpPr>
          <p:nvPr>
            <p:ph type="title"/>
          </p:nvPr>
        </p:nvSpPr>
        <p:spPr/>
        <p:txBody>
          <a:bodyPr/>
          <a:lstStyle/>
          <a:p>
            <a:r>
              <a:rPr lang="en-US" dirty="0"/>
              <a:t>PowerShell Notebook What?!</a:t>
            </a:r>
          </a:p>
        </p:txBody>
      </p:sp>
      <p:sp>
        <p:nvSpPr>
          <p:cNvPr id="5" name="Content Placeholder 4">
            <a:extLst>
              <a:ext uri="{FF2B5EF4-FFF2-40B4-BE49-F238E27FC236}">
                <a16:creationId xmlns:a16="http://schemas.microsoft.com/office/drawing/2014/main" id="{5D2AA19D-2E00-03D8-0E9A-710BB7A747C5}"/>
              </a:ext>
            </a:extLst>
          </p:cNvPr>
          <p:cNvSpPr>
            <a:spLocks noGrp="1"/>
          </p:cNvSpPr>
          <p:nvPr>
            <p:ph idx="1"/>
          </p:nvPr>
        </p:nvSpPr>
        <p:spPr/>
        <p:txBody>
          <a:bodyPr/>
          <a:lstStyle/>
          <a:p>
            <a:r>
              <a:rPr lang="en-US" i="1" dirty="0"/>
              <a:t>&lt;&lt;</a:t>
            </a:r>
            <a:r>
              <a:rPr lang="en-US" b="1" i="1" dirty="0"/>
              <a:t>TODO</a:t>
            </a:r>
            <a:r>
              <a:rPr lang="en-US" i="1" dirty="0"/>
              <a:t> insert boring stuff from Wikipedia&gt;&gt;</a:t>
            </a:r>
          </a:p>
          <a:p>
            <a:r>
              <a:rPr lang="en-US" dirty="0">
                <a:hlinkClick r:id="rId2"/>
              </a:rPr>
              <a:t>.NET Interactive Notebooks is now Polyglot Notebooks! - .NET Blog (microsoft.com)</a:t>
            </a:r>
            <a:endParaRPr lang="en-US" dirty="0"/>
          </a:p>
          <a:p>
            <a:r>
              <a:rPr lang="en-US" dirty="0"/>
              <a:t>Researchers use these – so must be good </a:t>
            </a:r>
            <a:r>
              <a:rPr lang="en-US" dirty="0">
                <a:sym typeface="Wingdings" panose="05000000000000000000" pitchFamily="2" charset="2"/>
              </a:rPr>
              <a:t></a:t>
            </a:r>
          </a:p>
          <a:p>
            <a:r>
              <a:rPr lang="en-US" b="1" dirty="0">
                <a:sym typeface="Wingdings" panose="05000000000000000000" pitchFamily="2" charset="2"/>
              </a:rPr>
              <a:t>Doug Finke </a:t>
            </a:r>
            <a:r>
              <a:rPr lang="en-US" dirty="0">
                <a:sym typeface="Wingdings" panose="05000000000000000000" pitchFamily="2" charset="2"/>
              </a:rPr>
              <a:t>made an awesome module for Notebooks</a:t>
            </a:r>
            <a:endParaRPr lang="en-US" dirty="0"/>
          </a:p>
        </p:txBody>
      </p:sp>
    </p:spTree>
    <p:extLst>
      <p:ext uri="{BB962C8B-B14F-4D97-AF65-F5344CB8AC3E}">
        <p14:creationId xmlns:p14="http://schemas.microsoft.com/office/powerpoint/2010/main" val="30743831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Video 6">
            <a:hlinkClick r:id="" action="ppaction://media"/>
            <a:extLst>
              <a:ext uri="{FF2B5EF4-FFF2-40B4-BE49-F238E27FC236}">
                <a16:creationId xmlns:a16="http://schemas.microsoft.com/office/drawing/2014/main" id="{636E4E3B-FB30-194C-206E-E4E18D5F241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365125"/>
            <a:ext cx="9532288" cy="5867654"/>
          </a:xfrm>
          <a:prstGeom prst="rect">
            <a:avLst/>
          </a:prstGeom>
        </p:spPr>
      </p:pic>
    </p:spTree>
    <p:extLst>
      <p:ext uri="{BB962C8B-B14F-4D97-AF65-F5344CB8AC3E}">
        <p14:creationId xmlns:p14="http://schemas.microsoft.com/office/powerpoint/2010/main" val="2765689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36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vol="80000" mute="1">
                <p:cTn id="12" repeatCount="indefinite" fill="hold" display="0">
                  <p:stCondLst>
                    <p:cond delay="indefinite"/>
                  </p:stCondLst>
                </p:cTn>
                <p:tgtEl>
                  <p:spTgt spid="7"/>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BEBA2-90B9-23A9-2679-C0404700DA89}"/>
              </a:ext>
            </a:extLst>
          </p:cNvPr>
          <p:cNvSpPr>
            <a:spLocks noGrp="1"/>
          </p:cNvSpPr>
          <p:nvPr>
            <p:ph type="title"/>
          </p:nvPr>
        </p:nvSpPr>
        <p:spPr/>
        <p:txBody>
          <a:bodyPr/>
          <a:lstStyle/>
          <a:p>
            <a:r>
              <a:rPr lang="en-US" dirty="0"/>
              <a:t>Why Notebooks	?</a:t>
            </a:r>
          </a:p>
        </p:txBody>
      </p:sp>
      <p:sp>
        <p:nvSpPr>
          <p:cNvPr id="3" name="Content Placeholder 2">
            <a:extLst>
              <a:ext uri="{FF2B5EF4-FFF2-40B4-BE49-F238E27FC236}">
                <a16:creationId xmlns:a16="http://schemas.microsoft.com/office/drawing/2014/main" id="{F84A401F-9468-DD9C-E7CE-CB2CB8C05C29}"/>
              </a:ext>
            </a:extLst>
          </p:cNvPr>
          <p:cNvSpPr>
            <a:spLocks noGrp="1"/>
          </p:cNvSpPr>
          <p:nvPr>
            <p:ph idx="1"/>
          </p:nvPr>
        </p:nvSpPr>
        <p:spPr/>
        <p:txBody>
          <a:bodyPr>
            <a:normAutofit fontScale="92500"/>
          </a:bodyPr>
          <a:lstStyle/>
          <a:p>
            <a:r>
              <a:rPr lang="en-US" dirty="0"/>
              <a:t>A Notebook is a self-contained solutions</a:t>
            </a:r>
          </a:p>
          <a:p>
            <a:r>
              <a:rPr lang="en-US" dirty="0"/>
              <a:t>Notebooks better than Containers</a:t>
            </a:r>
          </a:p>
          <a:p>
            <a:r>
              <a:rPr lang="en-US" dirty="0"/>
              <a:t>Can run virtually everywhere</a:t>
            </a:r>
          </a:p>
          <a:p>
            <a:r>
              <a:rPr lang="en-US" dirty="0"/>
              <a:t>Good for storing your memory digitally</a:t>
            </a:r>
          </a:p>
          <a:p>
            <a:r>
              <a:rPr lang="en-US" dirty="0"/>
              <a:t>Documentation built-in</a:t>
            </a:r>
          </a:p>
          <a:p>
            <a:r>
              <a:rPr lang="en-US" dirty="0" err="1"/>
              <a:t>Jupyter</a:t>
            </a:r>
            <a:r>
              <a:rPr lang="en-US" dirty="0"/>
              <a:t> the </a:t>
            </a:r>
            <a:r>
              <a:rPr lang="en-US" dirty="0" err="1"/>
              <a:t>VSCode</a:t>
            </a:r>
            <a:r>
              <a:rPr lang="en-US" dirty="0"/>
              <a:t> extension is the 3</a:t>
            </a:r>
            <a:r>
              <a:rPr lang="en-US" baseline="30000" dirty="0"/>
              <a:t>rd</a:t>
            </a:r>
            <a:r>
              <a:rPr lang="en-US" dirty="0"/>
              <a:t> most downloaded</a:t>
            </a:r>
          </a:p>
          <a:p>
            <a:r>
              <a:rPr lang="en-US" dirty="0"/>
              <a:t>Sharing is Caring</a:t>
            </a:r>
          </a:p>
          <a:p>
            <a:endParaRPr lang="en-US" dirty="0"/>
          </a:p>
        </p:txBody>
      </p:sp>
    </p:spTree>
    <p:extLst>
      <p:ext uri="{BB962C8B-B14F-4D97-AF65-F5344CB8AC3E}">
        <p14:creationId xmlns:p14="http://schemas.microsoft.com/office/powerpoint/2010/main" val="4942458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dirty="0"/>
              <a:t>Demo #1</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dirty="0"/>
              <a:t>Notebooks basics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172594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74B86-9B78-33A3-2FA4-590E2861CA51}"/>
              </a:ext>
            </a:extLst>
          </p:cNvPr>
          <p:cNvSpPr>
            <a:spLocks noGrp="1"/>
          </p:cNvSpPr>
          <p:nvPr>
            <p:ph type="title"/>
          </p:nvPr>
        </p:nvSpPr>
        <p:spPr/>
        <p:txBody>
          <a:bodyPr>
            <a:normAutofit fontScale="90000"/>
          </a:bodyPr>
          <a:lstStyle/>
          <a:p>
            <a:r>
              <a:rPr lang="en-US" dirty="0"/>
              <a:t>PowerShell Notebooks prerequisites</a:t>
            </a:r>
          </a:p>
        </p:txBody>
      </p:sp>
      <p:sp>
        <p:nvSpPr>
          <p:cNvPr id="3" name="Content Placeholder 2">
            <a:extLst>
              <a:ext uri="{FF2B5EF4-FFF2-40B4-BE49-F238E27FC236}">
                <a16:creationId xmlns:a16="http://schemas.microsoft.com/office/drawing/2014/main" id="{8D03895B-0D8B-DF6B-9B3B-65B7538FDA53}"/>
              </a:ext>
            </a:extLst>
          </p:cNvPr>
          <p:cNvSpPr>
            <a:spLocks noGrp="1"/>
          </p:cNvSpPr>
          <p:nvPr>
            <p:ph idx="1"/>
          </p:nvPr>
        </p:nvSpPr>
        <p:spPr>
          <a:xfrm>
            <a:off x="838200" y="1690688"/>
            <a:ext cx="10515600" cy="4486275"/>
          </a:xfrm>
        </p:spPr>
        <p:txBody>
          <a:bodyPr>
            <a:normAutofit lnSpcReduction="10000"/>
          </a:bodyPr>
          <a:lstStyle/>
          <a:p>
            <a:r>
              <a:rPr lang="en-US" dirty="0"/>
              <a:t>For editing</a:t>
            </a:r>
          </a:p>
          <a:p>
            <a:pPr lvl="1"/>
            <a:r>
              <a:rPr lang="en-US" dirty="0" err="1"/>
              <a:t>VSCode</a:t>
            </a:r>
            <a:endParaRPr lang="en-US" dirty="0"/>
          </a:p>
          <a:p>
            <a:pPr lvl="1"/>
            <a:r>
              <a:rPr lang="en-US" dirty="0"/>
              <a:t>PowerShell 7+</a:t>
            </a:r>
          </a:p>
          <a:p>
            <a:pPr lvl="1"/>
            <a:r>
              <a:rPr lang="en-US" dirty="0" err="1"/>
              <a:t>Jupyter</a:t>
            </a:r>
            <a:r>
              <a:rPr lang="en-US" dirty="0"/>
              <a:t> extension pack from Microsoft</a:t>
            </a:r>
          </a:p>
          <a:p>
            <a:pPr lvl="1"/>
            <a:r>
              <a:rPr lang="en-US" dirty="0" err="1"/>
              <a:t>Polyglote</a:t>
            </a:r>
            <a:r>
              <a:rPr lang="en-US" dirty="0"/>
              <a:t> Notebooks extension</a:t>
            </a:r>
          </a:p>
          <a:p>
            <a:pPr lvl="1"/>
            <a:r>
              <a:rPr lang="en-US" dirty="0"/>
              <a:t>Alternatively use dev containers</a:t>
            </a:r>
          </a:p>
          <a:p>
            <a:r>
              <a:rPr lang="en-US" dirty="0"/>
              <a:t>For execution</a:t>
            </a:r>
          </a:p>
          <a:p>
            <a:pPr lvl="1"/>
            <a:r>
              <a:rPr lang="en-US" dirty="0"/>
              <a:t>Install-Module ‘</a:t>
            </a:r>
            <a:r>
              <a:rPr lang="en-US" dirty="0" err="1"/>
              <a:t>PowerShellNotebook</a:t>
            </a:r>
            <a:r>
              <a:rPr lang="en-US" dirty="0"/>
              <a:t>’</a:t>
            </a:r>
          </a:p>
          <a:p>
            <a:pPr lvl="1"/>
            <a:r>
              <a:rPr lang="en-US" dirty="0"/>
              <a:t>Invoke-</a:t>
            </a:r>
            <a:r>
              <a:rPr lang="en-US" dirty="0" err="1"/>
              <a:t>PowerShellNotebook</a:t>
            </a:r>
            <a:endParaRPr lang="en-US" dirty="0"/>
          </a:p>
        </p:txBody>
      </p:sp>
    </p:spTree>
    <p:extLst>
      <p:ext uri="{BB962C8B-B14F-4D97-AF65-F5344CB8AC3E}">
        <p14:creationId xmlns:p14="http://schemas.microsoft.com/office/powerpoint/2010/main" val="26421458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dirty="0"/>
              <a:t>Demo #2</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dirty="0"/>
              <a:t>GitHub Actions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540856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5C2EA-0AF6-9815-2A64-EAF11FCA6A58}"/>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9E922598-8B48-A358-7723-E11E016C26F5}"/>
              </a:ext>
            </a:extLst>
          </p:cNvPr>
          <p:cNvSpPr>
            <a:spLocks noGrp="1"/>
          </p:cNvSpPr>
          <p:nvPr>
            <p:ph idx="1"/>
          </p:nvPr>
        </p:nvSpPr>
        <p:spPr/>
        <p:txBody>
          <a:bodyPr>
            <a:normAutofit fontScale="77500" lnSpcReduction="20000"/>
          </a:bodyPr>
          <a:lstStyle/>
          <a:p>
            <a:r>
              <a:rPr lang="en-US" dirty="0">
                <a:hlinkClick r:id="rId2"/>
              </a:rPr>
              <a:t>https://www.powershellgallery.com/packages/PowerShellNotebook</a:t>
            </a:r>
          </a:p>
          <a:p>
            <a:r>
              <a:rPr lang="en-US" dirty="0">
                <a:hlinkClick r:id="rId2"/>
              </a:rPr>
              <a:t>https://github.com/marketplace/actions/powershell-notebook-action</a:t>
            </a:r>
          </a:p>
          <a:p>
            <a:r>
              <a:rPr lang="en-US" dirty="0">
                <a:hlinkClick r:id="rId2"/>
              </a:rPr>
              <a:t>https://github.com/sassdawe/pwsh-notebook-tester</a:t>
            </a:r>
            <a:r>
              <a:rPr lang="en-US" dirty="0"/>
              <a:t> </a:t>
            </a:r>
          </a:p>
          <a:p>
            <a:r>
              <a:rPr lang="en-US" dirty="0"/>
              <a:t>Ben Reader: Tuesday 14:00</a:t>
            </a:r>
          </a:p>
          <a:p>
            <a:pPr lvl="1"/>
            <a:r>
              <a:rPr lang="en-US" dirty="0"/>
              <a:t>No Passwords, No Problem: Secure Azure Authentication with MSAL &amp; PowerShell</a:t>
            </a:r>
          </a:p>
          <a:p>
            <a:r>
              <a:rPr lang="en-US" dirty="0"/>
              <a:t>Emanuel Palm: Wednesday 10:00</a:t>
            </a:r>
          </a:p>
          <a:p>
            <a:pPr lvl="1"/>
            <a:r>
              <a:rPr lang="en-US" dirty="0"/>
              <a:t>From Cloudy to Clear: Demystifying Azure Authentication</a:t>
            </a:r>
          </a:p>
          <a:p>
            <a:r>
              <a:rPr lang="en-US" dirty="0"/>
              <a:t>Justin Grote: Wednesday 10:00</a:t>
            </a:r>
          </a:p>
          <a:p>
            <a:pPr lvl="1"/>
            <a:r>
              <a:rPr lang="en-US" dirty="0"/>
              <a:t>Building Custom GitHub Actions with PowerShell </a:t>
            </a:r>
          </a:p>
        </p:txBody>
      </p:sp>
    </p:spTree>
    <p:extLst>
      <p:ext uri="{BB962C8B-B14F-4D97-AF65-F5344CB8AC3E}">
        <p14:creationId xmlns:p14="http://schemas.microsoft.com/office/powerpoint/2010/main" val="32902752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512BD2B3-5213-AE89-B245-3E2067844782}"/>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i="1" dirty="0">
                <a:latin typeface="Segoe UI" panose="020B0502040204020203" pitchFamily="34" charset="0"/>
                <a:cs typeface="Segoe UI" panose="020B0502040204020203" pitchFamily="34" charset="0"/>
              </a:rPr>
              <a:t>David Sass</a:t>
            </a:r>
            <a:endParaRPr lang="en-GB" b="1" i="1" dirty="0">
              <a:latin typeface="Segoe UI" panose="020B0502040204020203" pitchFamily="34" charset="0"/>
              <a:cs typeface="Segoe UI" panose="020B0502040204020203" pitchFamily="34" charset="0"/>
            </a:endParaRPr>
          </a:p>
        </p:txBody>
      </p:sp>
      <p:cxnSp>
        <p:nvCxnSpPr>
          <p:cNvPr id="4" name="Connecteur droit 5">
            <a:extLst>
              <a:ext uri="{FF2B5EF4-FFF2-40B4-BE49-F238E27FC236}">
                <a16:creationId xmlns:a16="http://schemas.microsoft.com/office/drawing/2014/main" id="{E9631884-5100-1BA8-2365-47609B2977D7}"/>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5" name="Titel 4">
            <a:extLst>
              <a:ext uri="{FF2B5EF4-FFF2-40B4-BE49-F238E27FC236}">
                <a16:creationId xmlns:a16="http://schemas.microsoft.com/office/drawing/2014/main" id="{EC34FE26-AFCF-2A09-DB2E-84FFA4D454A5}"/>
              </a:ext>
            </a:extLst>
          </p:cNvPr>
          <p:cNvSpPr>
            <a:spLocks noGrp="1"/>
          </p:cNvSpPr>
          <p:nvPr>
            <p:ph type="title" idx="4294967295"/>
          </p:nvPr>
        </p:nvSpPr>
        <p:spPr>
          <a:xfrm>
            <a:off x="863600" y="2672840"/>
            <a:ext cx="10515600" cy="1325563"/>
          </a:xfrm>
          <a:prstGeom prst="rect">
            <a:avLst/>
          </a:prstGeom>
        </p:spPr>
        <p:txBody>
          <a:bodyPr anchor="b" anchorCtr="0"/>
          <a:lstStyle/>
          <a:p>
            <a:pPr algn="ctr"/>
            <a:r>
              <a:rPr lang="en-DE" sz="6000" b="1" dirty="0">
                <a:solidFill>
                  <a:srgbClr val="346296"/>
                </a:solidFill>
                <a:latin typeface="Segoe UI Light" panose="020B0502040204020203" pitchFamily="34" charset="0"/>
                <a:cs typeface="Segoe UI Light" panose="020B0502040204020203" pitchFamily="34" charset="0"/>
              </a:rPr>
              <a:t>N</a:t>
            </a:r>
            <a:r>
              <a:rPr lang="en-US" sz="6000" b="1" dirty="0" err="1">
                <a:solidFill>
                  <a:srgbClr val="346296"/>
                </a:solidFill>
                <a:latin typeface="Segoe UI Light" panose="020B0502040204020203" pitchFamily="34" charset="0"/>
                <a:cs typeface="Segoe UI Light" panose="020B0502040204020203" pitchFamily="34" charset="0"/>
              </a:rPr>
              <a:t>ext</a:t>
            </a:r>
            <a:r>
              <a:rPr lang="en-US" sz="6000" b="1" dirty="0">
                <a:solidFill>
                  <a:srgbClr val="346296"/>
                </a:solidFill>
                <a:latin typeface="Segoe UI Light" panose="020B0502040204020203" pitchFamily="34" charset="0"/>
                <a:cs typeface="Segoe UI Light" panose="020B0502040204020203" pitchFamily="34" charset="0"/>
              </a:rPr>
              <a:t> Up: Execute Notebooks everywhere</a:t>
            </a:r>
            <a:endParaRPr lang="en-DE" sz="6000" b="1" dirty="0">
              <a:solidFill>
                <a:srgbClr val="346296"/>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315886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063F7B61-5334-421F-9456-A905D333F4B3}"/>
              </a:ext>
            </a:extLst>
          </p:cNvPr>
          <p:cNvSpPr txBox="1">
            <a:spLocks/>
          </p:cNvSpPr>
          <p:nvPr/>
        </p:nvSpPr>
        <p:spPr>
          <a:xfrm>
            <a:off x="831850" y="529389"/>
            <a:ext cx="10515600" cy="10046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b="1" kern="1200">
                <a:solidFill>
                  <a:srgbClr val="3B2B46"/>
                </a:solidFill>
                <a:latin typeface="+mj-lt"/>
                <a:ea typeface="+mj-ea"/>
                <a:cs typeface="+mj-cs"/>
              </a:defRPr>
            </a:lvl1pPr>
          </a:lstStyle>
          <a:p>
            <a:r>
              <a:rPr lang="en-GB"/>
              <a:t>Q&amp;A</a:t>
            </a:r>
          </a:p>
        </p:txBody>
      </p:sp>
      <p:sp>
        <p:nvSpPr>
          <p:cNvPr id="10" name="Text Placeholder 4">
            <a:extLst>
              <a:ext uri="{FF2B5EF4-FFF2-40B4-BE49-F238E27FC236}">
                <a16:creationId xmlns:a16="http://schemas.microsoft.com/office/drawing/2014/main" id="{E7911686-C4FE-022C-2490-99F4F5BFDF39}"/>
              </a:ext>
            </a:extLst>
          </p:cNvPr>
          <p:cNvSpPr txBox="1">
            <a:spLocks/>
          </p:cNvSpPr>
          <p:nvPr/>
        </p:nvSpPr>
        <p:spPr>
          <a:xfrm>
            <a:off x="831850" y="1653758"/>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GB"/>
              <a:t>15 minutes</a:t>
            </a:r>
          </a:p>
        </p:txBody>
      </p:sp>
      <p:pic>
        <p:nvPicPr>
          <p:cNvPr id="2" name="Picture 2">
            <a:extLst>
              <a:ext uri="{FF2B5EF4-FFF2-40B4-BE49-F238E27FC236}">
                <a16:creationId xmlns:a16="http://schemas.microsoft.com/office/drawing/2014/main" id="{04697E65-3DA9-6EF3-472C-734FB98C3839}"/>
              </a:ext>
            </a:extLst>
          </p:cNvPr>
          <p:cNvPicPr>
            <a:picLocks noChangeAspect="1"/>
          </p:cNvPicPr>
          <p:nvPr/>
        </p:nvPicPr>
        <p:blipFill>
          <a:blip r:embed="rId2"/>
          <a:stretch>
            <a:fillRect/>
          </a:stretch>
        </p:blipFill>
        <p:spPr>
          <a:xfrm>
            <a:off x="2731477" y="1770873"/>
            <a:ext cx="6729046" cy="35917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34842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1">
            <a:extLst>
              <a:ext uri="{FF2B5EF4-FFF2-40B4-BE49-F238E27FC236}">
                <a16:creationId xmlns:a16="http://schemas.microsoft.com/office/drawing/2014/main" id="{82643D59-896E-68AE-5BCA-3F8558F198EF}"/>
              </a:ext>
            </a:extLst>
          </p:cNvPr>
          <p:cNvSpPr txBox="1">
            <a:spLocks/>
          </p:cNvSpPr>
          <p:nvPr/>
        </p:nvSpPr>
        <p:spPr>
          <a:xfrm>
            <a:off x="838200" y="365125"/>
            <a:ext cx="97332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a:t>3</a:t>
            </a:r>
            <a:endParaRPr lang="en-GB"/>
          </a:p>
        </p:txBody>
      </p:sp>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3</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2970004164"/>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2</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986012733"/>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latin typeface="Stencil" panose="040409050D0802020404" pitchFamily="82" charset="0"/>
              </a:rPr>
              <a:t>1</a:t>
            </a:r>
            <a:endParaRPr lang="en-DE" sz="25000">
              <a:latin typeface="Stencil" panose="040409050D0802020404" pitchFamily="82" charset="0"/>
            </a:endParaRPr>
          </a:p>
        </p:txBody>
      </p:sp>
    </p:spTree>
    <p:extLst>
      <p:ext uri="{BB962C8B-B14F-4D97-AF65-F5344CB8AC3E}">
        <p14:creationId xmlns:p14="http://schemas.microsoft.com/office/powerpoint/2010/main" val="73231530"/>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FB22B504-146E-1966-17CE-BB797BC6083D}"/>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t>David Sass</a:t>
            </a:r>
            <a:endParaRPr lang="en-GB" b="1" i="1" dirty="0"/>
          </a:p>
        </p:txBody>
      </p:sp>
      <p:cxnSp>
        <p:nvCxnSpPr>
          <p:cNvPr id="6" name="Connecteur droit 5">
            <a:extLst>
              <a:ext uri="{FF2B5EF4-FFF2-40B4-BE49-F238E27FC236}">
                <a16:creationId xmlns:a16="http://schemas.microsoft.com/office/drawing/2014/main" id="{A169C0FB-08C4-E3EC-573C-91852880EBAA}"/>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4" name="Titel 3">
            <a:extLst>
              <a:ext uri="{FF2B5EF4-FFF2-40B4-BE49-F238E27FC236}">
                <a16:creationId xmlns:a16="http://schemas.microsoft.com/office/drawing/2014/main" id="{0E2348EB-2258-5792-670F-322202E630B4}"/>
              </a:ext>
            </a:extLst>
          </p:cNvPr>
          <p:cNvSpPr>
            <a:spLocks noGrp="1"/>
          </p:cNvSpPr>
          <p:nvPr>
            <p:ph type="title" idx="4294967295"/>
          </p:nvPr>
        </p:nvSpPr>
        <p:spPr>
          <a:xfrm>
            <a:off x="838200" y="2666707"/>
            <a:ext cx="10515600" cy="1325563"/>
          </a:xfrm>
          <a:prstGeom prst="rect">
            <a:avLst/>
          </a:prstGeom>
        </p:spPr>
        <p:txBody>
          <a:bodyPr anchor="b" anchorCtr="0"/>
          <a:lstStyle/>
          <a:p>
            <a:pPr algn="ctr"/>
            <a:r>
              <a:rPr lang="en-US" sz="6000" b="1" dirty="0">
                <a:solidFill>
                  <a:srgbClr val="346296"/>
                </a:solidFill>
                <a:latin typeface="+mn-lt"/>
              </a:rPr>
              <a:t>Execute Notebooks everywhere</a:t>
            </a:r>
            <a:endParaRPr lang="en-DE" sz="6000" b="1" dirty="0">
              <a:solidFill>
                <a:srgbClr val="346296"/>
              </a:solidFill>
              <a:latin typeface="+mn-lt"/>
            </a:endParaRPr>
          </a:p>
        </p:txBody>
      </p:sp>
    </p:spTree>
    <p:extLst>
      <p:ext uri="{BB962C8B-B14F-4D97-AF65-F5344CB8AC3E}">
        <p14:creationId xmlns:p14="http://schemas.microsoft.com/office/powerpoint/2010/main" val="2193816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descr="Une image contenant texte, Police, logo, Graphique&#10;&#10;Description générée automatiquement">
            <a:extLst>
              <a:ext uri="{FF2B5EF4-FFF2-40B4-BE49-F238E27FC236}">
                <a16:creationId xmlns:a16="http://schemas.microsoft.com/office/drawing/2014/main" id="{0A5C8598-C2B4-AEF3-BCA6-18E8A9AE4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4266" y="2500447"/>
            <a:ext cx="9288075" cy="2302011"/>
          </a:xfrm>
          <a:prstGeom prst="rect">
            <a:avLst/>
          </a:prstGeom>
        </p:spPr>
      </p:pic>
      <p:sp>
        <p:nvSpPr>
          <p:cNvPr id="4" name="Titel 3">
            <a:extLst>
              <a:ext uri="{FF2B5EF4-FFF2-40B4-BE49-F238E27FC236}">
                <a16:creationId xmlns:a16="http://schemas.microsoft.com/office/drawing/2014/main" id="{D531CB4D-40EE-4CEA-4C1F-A86C158A8A50}"/>
              </a:ext>
            </a:extLst>
          </p:cNvPr>
          <p:cNvSpPr>
            <a:spLocks noGrp="1"/>
          </p:cNvSpPr>
          <p:nvPr>
            <p:ph type="title" idx="4294967295"/>
          </p:nvPr>
        </p:nvSpPr>
        <p:spPr>
          <a:xfrm>
            <a:off x="1009061" y="630961"/>
            <a:ext cx="9733280" cy="1325563"/>
          </a:xfrm>
        </p:spPr>
        <p:txBody>
          <a:bodyPr/>
          <a:lstStyle/>
          <a:p>
            <a:pPr rtl="0" eaLnBrk="1" latinLnBrk="0" hangingPunct="1"/>
            <a:r>
              <a:rPr lang="fr-FR" sz="4000" b="1" kern="1200">
                <a:solidFill>
                  <a:srgbClr val="346296"/>
                </a:solidFill>
                <a:effectLst/>
                <a:latin typeface="Calibri" panose="020F0502020204030204" pitchFamily="34" charset="0"/>
                <a:ea typeface="+mn-ea"/>
                <a:cs typeface="+mn-cs"/>
              </a:rPr>
              <a:t>Many thanks to our sponsors:</a:t>
            </a:r>
            <a:endParaRPr lang="en-DE"/>
          </a:p>
        </p:txBody>
      </p:sp>
    </p:spTree>
    <p:extLst>
      <p:ext uri="{BB962C8B-B14F-4D97-AF65-F5344CB8AC3E}">
        <p14:creationId xmlns:p14="http://schemas.microsoft.com/office/powerpoint/2010/main" val="398483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a:bodyPr>
          <a:lstStyle/>
          <a:p>
            <a:r>
              <a:rPr lang="en-US" dirty="0"/>
              <a:t>Before Notebooks</a:t>
            </a:r>
          </a:p>
        </p:txBody>
      </p:sp>
      <p:pic>
        <p:nvPicPr>
          <p:cNvPr id="1026" name="Picture 2">
            <a:extLst>
              <a:ext uri="{FF2B5EF4-FFF2-40B4-BE49-F238E27FC236}">
                <a16:creationId xmlns:a16="http://schemas.microsoft.com/office/drawing/2014/main" id="{53D88266-017E-A995-7E8D-6CC7A9AB80B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62250" y="1862931"/>
            <a:ext cx="6667500" cy="4276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13615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93312970-1382-905E-DF3A-5D367E6E7736}"/>
              </a:ext>
            </a:extLst>
          </p:cNvPr>
          <p:cNvSpPr txBox="1">
            <a:spLocks/>
          </p:cNvSpPr>
          <p:nvPr/>
        </p:nvSpPr>
        <p:spPr>
          <a:xfrm>
            <a:off x="3467314" y="1852863"/>
            <a:ext cx="7886486" cy="4324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US" dirty="0"/>
              <a:t>Security Engineer at Switch</a:t>
            </a:r>
          </a:p>
          <a:p>
            <a:pPr>
              <a:buFont typeface="Wingdings" panose="05000000000000000000" pitchFamily="2" charset="2"/>
              <a:buChar char="§"/>
            </a:pPr>
            <a:r>
              <a:rPr lang="en-US" dirty="0"/>
              <a:t>Former SRE</a:t>
            </a:r>
          </a:p>
          <a:p>
            <a:pPr>
              <a:buFont typeface="Wingdings" panose="05000000000000000000" pitchFamily="2" charset="2"/>
              <a:buChar char="§"/>
            </a:pPr>
            <a:r>
              <a:rPr lang="en-US" dirty="0"/>
              <a:t>Recovering SharePoint Architect</a:t>
            </a:r>
          </a:p>
          <a:p>
            <a:pPr>
              <a:buFont typeface="Wingdings" panose="05000000000000000000" pitchFamily="2" charset="2"/>
              <a:buChar char="§"/>
            </a:pPr>
            <a:r>
              <a:rPr lang="en-US" dirty="0"/>
              <a:t>Still dreams about Kerberos</a:t>
            </a:r>
          </a:p>
          <a:p>
            <a:pPr>
              <a:buFont typeface="Wingdings" panose="05000000000000000000" pitchFamily="2" charset="2"/>
              <a:buChar char="§"/>
            </a:pPr>
            <a:r>
              <a:rPr lang="en-US" dirty="0"/>
              <a:t>Screams at the cloud</a:t>
            </a:r>
          </a:p>
          <a:p>
            <a:pPr>
              <a:buFont typeface="Wingdings" panose="05000000000000000000" pitchFamily="2" charset="2"/>
              <a:buChar char="§"/>
            </a:pPr>
            <a:r>
              <a:rPr lang="en-US" dirty="0"/>
              <a:t>Relationship with Git is complicated</a:t>
            </a:r>
          </a:p>
          <a:p>
            <a:pPr>
              <a:buFont typeface="Wingdings" panose="05000000000000000000" pitchFamily="2" charset="2"/>
              <a:buChar char="§"/>
            </a:pPr>
            <a:r>
              <a:rPr lang="en-US" dirty="0"/>
              <a:t>Will tell you Notebooks are awesome</a:t>
            </a:r>
          </a:p>
        </p:txBody>
      </p:sp>
      <p:sp>
        <p:nvSpPr>
          <p:cNvPr id="2" name="Titel 1">
            <a:extLst>
              <a:ext uri="{FF2B5EF4-FFF2-40B4-BE49-F238E27FC236}">
                <a16:creationId xmlns:a16="http://schemas.microsoft.com/office/drawing/2014/main" id="{B63F84C9-7486-D81C-EDE7-12CE856D5B81}"/>
              </a:ext>
            </a:extLst>
          </p:cNvPr>
          <p:cNvSpPr>
            <a:spLocks noGrp="1"/>
          </p:cNvSpPr>
          <p:nvPr>
            <p:ph type="title"/>
          </p:nvPr>
        </p:nvSpPr>
        <p:spPr>
          <a:xfrm>
            <a:off x="3467312" y="324852"/>
            <a:ext cx="7886485" cy="1325563"/>
          </a:xfrm>
        </p:spPr>
        <p:txBody>
          <a:bodyPr>
            <a:normAutofit/>
          </a:bodyPr>
          <a:lstStyle/>
          <a:p>
            <a:r>
              <a:rPr lang="en-US" sz="6600" dirty="0">
                <a:solidFill>
                  <a:srgbClr val="346296"/>
                </a:solidFill>
                <a:latin typeface="+mn-lt"/>
                <a:ea typeface="+mn-ea"/>
                <a:cs typeface="+mn-cs"/>
              </a:rPr>
              <a:t>David Sass</a:t>
            </a:r>
            <a:endParaRPr lang="en-DE" sz="6600" dirty="0">
              <a:solidFill>
                <a:srgbClr val="346296"/>
              </a:solidFill>
              <a:latin typeface="+mn-lt"/>
              <a:ea typeface="+mn-ea"/>
              <a:cs typeface="+mn-cs"/>
            </a:endParaRPr>
          </a:p>
        </p:txBody>
      </p:sp>
      <p:pic>
        <p:nvPicPr>
          <p:cNvPr id="3" name="Picture 2" descr="A person wearing glasses and a white shirt&#10;&#10;Description automatically generated">
            <a:extLst>
              <a:ext uri="{FF2B5EF4-FFF2-40B4-BE49-F238E27FC236}">
                <a16:creationId xmlns:a16="http://schemas.microsoft.com/office/drawing/2014/main" id="{3437F66D-610F-DEF0-B784-370C180BA9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2" y="324852"/>
            <a:ext cx="3455425" cy="3666577"/>
          </a:xfrm>
          <a:prstGeom prst="rect">
            <a:avLst/>
          </a:prstGeom>
        </p:spPr>
      </p:pic>
      <p:sp>
        <p:nvSpPr>
          <p:cNvPr id="4" name="ZoneTexte 7">
            <a:extLst>
              <a:ext uri="{FF2B5EF4-FFF2-40B4-BE49-F238E27FC236}">
                <a16:creationId xmlns:a16="http://schemas.microsoft.com/office/drawing/2014/main" id="{13F5A627-45EE-F88A-39B2-14EACA58FE56}"/>
              </a:ext>
            </a:extLst>
          </p:cNvPr>
          <p:cNvSpPr txBox="1"/>
          <p:nvPr/>
        </p:nvSpPr>
        <p:spPr>
          <a:xfrm>
            <a:off x="398286" y="4128826"/>
            <a:ext cx="2760183" cy="923330"/>
          </a:xfrm>
          <a:prstGeom prst="rect">
            <a:avLst/>
          </a:prstGeom>
          <a:noFill/>
        </p:spPr>
        <p:txBody>
          <a:bodyPr wrap="square" lIns="91440" tIns="45720" rIns="91440" bIns="45720" rtlCol="0" anchor="t">
            <a:spAutoFit/>
          </a:bodyPr>
          <a:lstStyle/>
          <a:p>
            <a:pPr algn="ctr"/>
            <a:r>
              <a:rPr lang="fr-FR" b="1" i="1" dirty="0" err="1">
                <a:solidFill>
                  <a:srgbClr val="3B2B46"/>
                </a:solidFill>
              </a:rPr>
              <a:t>dah-vEEd</a:t>
            </a:r>
            <a:r>
              <a:rPr lang="fr-FR" b="1" i="1" dirty="0">
                <a:solidFill>
                  <a:srgbClr val="3B2B46"/>
                </a:solidFill>
              </a:rPr>
              <a:t> </a:t>
            </a:r>
            <a:r>
              <a:rPr lang="fr-FR" b="1" i="1" dirty="0" err="1">
                <a:solidFill>
                  <a:srgbClr val="3B2B46"/>
                </a:solidFill>
              </a:rPr>
              <a:t>Schass</a:t>
            </a:r>
            <a:endParaRPr lang="fr-FR" b="1" i="1" dirty="0">
              <a:solidFill>
                <a:srgbClr val="3B2B46"/>
              </a:solidFill>
            </a:endParaRPr>
          </a:p>
          <a:p>
            <a:pPr algn="ctr"/>
            <a:endParaRPr lang="fr-FR" b="1" i="1" dirty="0">
              <a:solidFill>
                <a:srgbClr val="3B2B46"/>
              </a:solidFill>
            </a:endParaRPr>
          </a:p>
          <a:p>
            <a:pPr algn="ctr"/>
            <a:r>
              <a:rPr lang="fr-FR" b="1" i="1" dirty="0">
                <a:solidFill>
                  <a:srgbClr val="3B2B46"/>
                </a:solidFill>
              </a:rPr>
              <a:t>He/</a:t>
            </a:r>
            <a:r>
              <a:rPr lang="fr-FR" b="1" i="1" dirty="0" err="1">
                <a:solidFill>
                  <a:srgbClr val="3B2B46"/>
                </a:solidFill>
              </a:rPr>
              <a:t>him</a:t>
            </a:r>
            <a:r>
              <a:rPr lang="fr-FR" b="1" i="1" dirty="0">
                <a:solidFill>
                  <a:srgbClr val="3B2B46"/>
                </a:solidFill>
              </a:rPr>
              <a:t>/</a:t>
            </a:r>
            <a:r>
              <a:rPr lang="fr-FR" b="1" i="1" dirty="0" err="1">
                <a:solidFill>
                  <a:srgbClr val="3B2B46"/>
                </a:solidFill>
              </a:rPr>
              <a:t>his</a:t>
            </a:r>
            <a:r>
              <a:rPr lang="fr-FR" b="1" i="1" dirty="0">
                <a:solidFill>
                  <a:srgbClr val="3B2B46"/>
                </a:solidFill>
              </a:rPr>
              <a:t>/</a:t>
            </a:r>
            <a:r>
              <a:rPr lang="fr-FR" b="1" i="1" dirty="0" err="1">
                <a:solidFill>
                  <a:srgbClr val="3B2B46"/>
                </a:solidFill>
              </a:rPr>
              <a:t>Skills</a:t>
            </a:r>
            <a:endParaRPr lang="en-GB" b="1" i="1" dirty="0">
              <a:solidFill>
                <a:srgbClr val="3B2B46"/>
              </a:solidFill>
            </a:endParaRPr>
          </a:p>
        </p:txBody>
      </p:sp>
    </p:spTree>
    <p:extLst>
      <p:ext uri="{BB962C8B-B14F-4D97-AF65-F5344CB8AC3E}">
        <p14:creationId xmlns:p14="http://schemas.microsoft.com/office/powerpoint/2010/main" val="751095604"/>
      </p:ext>
    </p:extLst>
  </p:cSld>
  <p:clrMapOvr>
    <a:masterClrMapping/>
  </p:clrMapOvr>
</p:sld>
</file>

<file path=ppt/theme/theme1.xml><?xml version="1.0" encoding="utf-8"?>
<a:theme xmlns:a="http://schemas.openxmlformats.org/drawingml/2006/main" name="Tit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Speaker's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t">
  <a:themeElements>
    <a:clrScheme name="PSConfEU">
      <a:dk1>
        <a:sysClr val="windowText" lastClr="000000"/>
      </a:dk1>
      <a:lt1>
        <a:sysClr val="window" lastClr="FFFFFF"/>
      </a:lt1>
      <a:dk2>
        <a:srgbClr val="44546A"/>
      </a:dk2>
      <a:lt2>
        <a:srgbClr val="E7E6E6"/>
      </a:lt2>
      <a:accent1>
        <a:srgbClr val="326198"/>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PSConfEU202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65209AEF8DBB7418260C2A216A09DE4" ma:contentTypeVersion="13" ma:contentTypeDescription="Crée un document." ma:contentTypeScope="" ma:versionID="aacbea182e442c081ba3c266ed8afaf1">
  <xsd:schema xmlns:xsd="http://www.w3.org/2001/XMLSchema" xmlns:xs="http://www.w3.org/2001/XMLSchema" xmlns:p="http://schemas.microsoft.com/office/2006/metadata/properties" xmlns:ns2="2347cc20-e10c-452d-848a-c18e83138525" xmlns:ns3="85c0ce47-fe9c-4809-bf88-519c39a738e6" targetNamespace="http://schemas.microsoft.com/office/2006/metadata/properties" ma:root="true" ma:fieldsID="fe2d8c2794f7059c45f035c586269f9a" ns2:_="" ns3:_="">
    <xsd:import namespace="2347cc20-e10c-452d-848a-c18e83138525"/>
    <xsd:import namespace="85c0ce47-fe9c-4809-bf88-519c39a738e6"/>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Location"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47cc20-e10c-452d-848a-c18e83138525"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Balises d’images" ma:readOnly="false" ma:fieldId="{5cf76f15-5ced-4ddc-b409-7134ff3c332f}" ma:taxonomyMulti="true" ma:sspId="bd613703-4b30-4a23-b3bf-9e58a81c4af7"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5c0ce47-fe9c-4809-bf88-519c39a738e6"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b00c35df-3d68-4454-bcf4-f7f3572bf991}" ma:internalName="TaxCatchAll" ma:showField="CatchAllData" ma:web="85c0ce47-fe9c-4809-bf88-519c39a738e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2347cc20-e10c-452d-848a-c18e83138525">
      <Terms xmlns="http://schemas.microsoft.com/office/infopath/2007/PartnerControls"/>
    </lcf76f155ced4ddcb4097134ff3c332f>
    <TaxCatchAll xmlns="85c0ce47-fe9c-4809-bf88-519c39a738e6" xsi:nil="true"/>
  </documentManagement>
</p:properties>
</file>

<file path=customXml/itemProps1.xml><?xml version="1.0" encoding="utf-8"?>
<ds:datastoreItem xmlns:ds="http://schemas.openxmlformats.org/officeDocument/2006/customXml" ds:itemID="{57D9B22B-F436-4FE5-B6C0-65AB2260F593}">
  <ds:schemaRefs>
    <ds:schemaRef ds:uri="http://schemas.microsoft.com/sharepoint/v3/contenttype/forms"/>
  </ds:schemaRefs>
</ds:datastoreItem>
</file>

<file path=customXml/itemProps2.xml><?xml version="1.0" encoding="utf-8"?>
<ds:datastoreItem xmlns:ds="http://schemas.openxmlformats.org/officeDocument/2006/customXml" ds:itemID="{2D49AF2C-D145-4497-874A-78CB33723463}">
  <ds:schemaRefs>
    <ds:schemaRef ds:uri="http://schemas.microsoft.com/office/2006/metadata/contentType"/>
    <ds:schemaRef ds:uri="http://schemas.microsoft.com/office/2006/metadata/properties/metaAttributes"/>
    <ds:schemaRef ds:uri="http://www.w3.org/2000/xmlns/"/>
    <ds:schemaRef ds:uri="http://www.w3.org/2001/XMLSchema"/>
    <ds:schemaRef ds:uri="2347cc20-e10c-452d-848a-c18e83138525"/>
    <ds:schemaRef ds:uri="85c0ce47-fe9c-4809-bf88-519c39a738e6"/>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A9C06E3-346E-408E-B352-32E922A070CE}">
  <ds:schemaRefs>
    <ds:schemaRef ds:uri="http://schemas.microsoft.com/office/2006/metadata/properties"/>
    <ds:schemaRef ds:uri="http://www.w3.org/2000/xmlns/"/>
    <ds:schemaRef ds:uri="2347cc20-e10c-452d-848a-c18e83138525"/>
    <ds:schemaRef ds:uri="http://schemas.microsoft.com/office/infopath/2007/PartnerControls"/>
    <ds:schemaRef ds:uri="85c0ce47-fe9c-4809-bf88-519c39a738e6"/>
    <ds:schemaRef ds:uri="http://www.w3.org/2001/XMLSchema-instance"/>
  </ds:schemaRefs>
</ds:datastoreItem>
</file>

<file path=docProps/app.xml><?xml version="1.0" encoding="utf-8"?>
<Properties xmlns="http://schemas.openxmlformats.org/officeDocument/2006/extended-properties" xmlns:vt="http://schemas.openxmlformats.org/officeDocument/2006/docPropsVTypes">
  <TotalTime>0</TotalTime>
  <Words>1013</Words>
  <Application>Microsoft Office PowerPoint</Application>
  <PresentationFormat>Widescreen</PresentationFormat>
  <Paragraphs>127</Paragraphs>
  <Slides>20</Slides>
  <Notes>6</Notes>
  <HiddenSlides>1</HiddenSlides>
  <MMClips>1</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20</vt:i4>
      </vt:variant>
    </vt:vector>
  </HeadingPairs>
  <TitlesOfParts>
    <vt:vector size="31" baseType="lpstr">
      <vt:lpstr>Aptos</vt:lpstr>
      <vt:lpstr>Arial</vt:lpstr>
      <vt:lpstr>Calibri</vt:lpstr>
      <vt:lpstr>Segoe UI</vt:lpstr>
      <vt:lpstr>Segoe UI Light</vt:lpstr>
      <vt:lpstr>Stencil</vt:lpstr>
      <vt:lpstr>Wingdings</vt:lpstr>
      <vt:lpstr>Title</vt:lpstr>
      <vt:lpstr>Blank</vt:lpstr>
      <vt:lpstr>Speaker's slide</vt:lpstr>
      <vt:lpstr>Content</vt:lpstr>
      <vt:lpstr>README</vt:lpstr>
      <vt:lpstr>Next Up: Execute Notebooks everywhere</vt:lpstr>
      <vt:lpstr>3</vt:lpstr>
      <vt:lpstr>2</vt:lpstr>
      <vt:lpstr>1</vt:lpstr>
      <vt:lpstr>Execute Notebooks everywhere</vt:lpstr>
      <vt:lpstr>Many thanks to our sponsors:</vt:lpstr>
      <vt:lpstr>Before Notebooks</vt:lpstr>
      <vt:lpstr>David Sass</vt:lpstr>
      <vt:lpstr>Who had this situation?</vt:lpstr>
      <vt:lpstr>Works on my machine</vt:lpstr>
      <vt:lpstr>Proposal: Use PowerShell Notebooks</vt:lpstr>
      <vt:lpstr>PowerShell Notebook What?!</vt:lpstr>
      <vt:lpstr>PowerPoint Presentation</vt:lpstr>
      <vt:lpstr>Why Notebooks ?</vt:lpstr>
      <vt:lpstr>Demo #1</vt:lpstr>
      <vt:lpstr>PowerShell Notebooks prerequisites</vt:lpstr>
      <vt:lpstr>Demo #2</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README</dc:title>
  <dc:creator/>
  <cp:lastModifiedBy/>
  <cp:revision>1</cp:revision>
  <dcterms:created xsi:type="dcterms:W3CDTF">2024-03-26T13:08:23Z</dcterms:created>
  <dcterms:modified xsi:type="dcterms:W3CDTF">2024-06-25T05:09:18Z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0x010100465209AEF8DBB7418260C2A216A09DE4</vt:lpwstr>
  </property>
</Properties>
</file>

<file path=docProps/thumbnail.jpeg>
</file>